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Lst>
  <p:sldSz cx="18288000" cy="10287000"/>
  <p:notesSz cx="6858000" cy="9144000"/>
  <p:embeddedFontLst>
    <p:embeddedFont>
      <p:font typeface="Archivo Black" charset="1" panose="020B0A03020202020B04"/>
      <p:regular r:id="rId56"/>
    </p:embeddedFont>
    <p:embeddedFont>
      <p:font typeface="Nunito" charset="1" panose="00000000000000000000"/>
      <p:regular r:id="rId57"/>
    </p:embeddedFont>
    <p:embeddedFont>
      <p:font typeface="Arial" charset="1" panose="020B0502020202020204"/>
      <p:regular r:id="rId58"/>
    </p:embeddedFont>
    <p:embeddedFont>
      <p:font typeface="Arial Bold" charset="1" panose="020B0802020202020204"/>
      <p:regular r:id="rId59"/>
    </p:embeddedFont>
    <p:embeddedFont>
      <p:font typeface="HK Grotesk" charset="1" panose="00000500000000000000"/>
      <p:regular r:id="rId60"/>
    </p:embeddedFont>
    <p:embeddedFont>
      <p:font typeface="HK Grotesk Bold" charset="1" panose="00000800000000000000"/>
      <p:regular r:id="rId61"/>
    </p:embeddedFont>
    <p:embeddedFont>
      <p:font typeface="Nunito Bold" charset="1" panose="00000000000000000000"/>
      <p:regular r:id="rId6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slides/slide48.xml" Type="http://schemas.openxmlformats.org/officeDocument/2006/relationships/slide"/><Relationship Id="rId54" Target="slides/slide49.xml" Type="http://schemas.openxmlformats.org/officeDocument/2006/relationships/slide"/><Relationship Id="rId55" Target="slides/slide50.xml" Type="http://schemas.openxmlformats.org/officeDocument/2006/relationships/slide"/><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slides/slide1.xml" Type="http://schemas.openxmlformats.org/officeDocument/2006/relationships/slide"/><Relationship Id="rId60" Target="fonts/font60.fntdata" Type="http://schemas.openxmlformats.org/officeDocument/2006/relationships/font"/><Relationship Id="rId61" Target="fonts/font61.fntdata" Type="http://schemas.openxmlformats.org/officeDocument/2006/relationships/font"/><Relationship Id="rId62" Target="fonts/font62.fntdata" Type="http://schemas.openxmlformats.org/officeDocument/2006/relationships/font"/><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jpeg>
</file>

<file path=ppt/media/image3.png>
</file>

<file path=ppt/media/image4.svg>
</file>

<file path=ppt/media/image5.jpeg>
</file>

<file path=ppt/media/image6.png>
</file>

<file path=ppt/media/image7.png>
</file>

<file path=ppt/media/image8.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7.png" Type="http://schemas.openxmlformats.org/officeDocument/2006/relationships/image"/></Relationships>
</file>

<file path=ppt/slides/_rels/slide4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gradFill rotWithShape="true">
          <a:gsLst>
            <a:gs pos="0">
              <a:srgbClr val="000000">
                <a:alpha val="100000"/>
              </a:srgbClr>
            </a:gs>
            <a:gs pos="50000">
              <a:srgbClr val="082D2F">
                <a:alpha val="100000"/>
              </a:srgbClr>
            </a:gs>
            <a:gs pos="100000">
              <a:srgbClr val="28949C">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TextBox 2" id="2"/>
          <p:cNvSpPr txBox="true"/>
          <p:nvPr/>
        </p:nvSpPr>
        <p:spPr>
          <a:xfrm rot="0">
            <a:off x="1370284" y="1880527"/>
            <a:ext cx="16127451" cy="1721322"/>
          </a:xfrm>
          <a:prstGeom prst="rect">
            <a:avLst/>
          </a:prstGeom>
        </p:spPr>
        <p:txBody>
          <a:bodyPr anchor="t" rtlCol="false" tIns="0" lIns="0" bIns="0" rIns="0">
            <a:spAutoFit/>
          </a:bodyPr>
          <a:lstStyle/>
          <a:p>
            <a:pPr algn="ctr" marL="0" indent="0" lvl="0">
              <a:lnSpc>
                <a:spcPts val="6642"/>
              </a:lnSpc>
              <a:spcBef>
                <a:spcPct val="0"/>
              </a:spcBef>
            </a:pPr>
            <a:r>
              <a:rPr lang="en-US" sz="7298">
                <a:solidFill>
                  <a:srgbClr val="FFFFFF"/>
                </a:solidFill>
                <a:latin typeface="Archivo Black"/>
                <a:ea typeface="Archivo Black"/>
                <a:cs typeface="Archivo Black"/>
                <a:sym typeface="Archivo Black"/>
              </a:rPr>
              <a:t>INTERNSHIP PROGRESS REPORT</a:t>
            </a:r>
          </a:p>
        </p:txBody>
      </p:sp>
      <p:sp>
        <p:nvSpPr>
          <p:cNvPr name="TextBox 3" id="3"/>
          <p:cNvSpPr txBox="true"/>
          <p:nvPr/>
        </p:nvSpPr>
        <p:spPr>
          <a:xfrm rot="0">
            <a:off x="5040118" y="3696567"/>
            <a:ext cx="8207765" cy="589989"/>
          </a:xfrm>
          <a:prstGeom prst="rect">
            <a:avLst/>
          </a:prstGeom>
        </p:spPr>
        <p:txBody>
          <a:bodyPr anchor="t" rtlCol="false" tIns="0" lIns="0" bIns="0" rIns="0">
            <a:spAutoFit/>
          </a:bodyPr>
          <a:lstStyle/>
          <a:p>
            <a:pPr algn="ctr">
              <a:lnSpc>
                <a:spcPts val="4759"/>
              </a:lnSpc>
              <a:spcBef>
                <a:spcPct val="0"/>
              </a:spcBef>
            </a:pPr>
            <a:r>
              <a:rPr lang="en-US" sz="3399">
                <a:solidFill>
                  <a:srgbClr val="FFFFFF"/>
                </a:solidFill>
                <a:latin typeface="Archivo Black"/>
                <a:ea typeface="Archivo Black"/>
                <a:cs typeface="Archivo Black"/>
                <a:sym typeface="Archivo Black"/>
              </a:rPr>
              <a:t>IN IMAGE PROCESSING</a:t>
            </a:r>
          </a:p>
        </p:txBody>
      </p:sp>
      <p:grpSp>
        <p:nvGrpSpPr>
          <p:cNvPr name="Group 4" id="4"/>
          <p:cNvGrpSpPr/>
          <p:nvPr/>
        </p:nvGrpSpPr>
        <p:grpSpPr>
          <a:xfrm rot="0">
            <a:off x="12732442" y="1028700"/>
            <a:ext cx="3672396" cy="651802"/>
            <a:chOff x="0" y="0"/>
            <a:chExt cx="4896527" cy="869069"/>
          </a:xfrm>
        </p:grpSpPr>
        <p:grpSp>
          <p:nvGrpSpPr>
            <p:cNvPr name="Group 5" id="5"/>
            <p:cNvGrpSpPr/>
            <p:nvPr/>
          </p:nvGrpSpPr>
          <p:grpSpPr>
            <a:xfrm rot="-10800000">
              <a:off x="1280749" y="606014"/>
              <a:ext cx="3615778" cy="263055"/>
              <a:chOff x="0" y="0"/>
              <a:chExt cx="952142" cy="69270"/>
            </a:xfrm>
          </p:grpSpPr>
          <p:sp>
            <p:nvSpPr>
              <p:cNvPr name="Freeform 6" id="6"/>
              <p:cNvSpPr/>
              <p:nvPr/>
            </p:nvSpPr>
            <p:spPr>
              <a:xfrm flipH="false" flipV="false" rot="0">
                <a:off x="0" y="0"/>
                <a:ext cx="952142" cy="69270"/>
              </a:xfrm>
              <a:custGeom>
                <a:avLst/>
                <a:gdLst/>
                <a:ahLst/>
                <a:cxnLst/>
                <a:rect r="r" b="b" t="t" l="l"/>
                <a:pathLst>
                  <a:path h="69270" w="952142">
                    <a:moveTo>
                      <a:pt x="34635" y="0"/>
                    </a:moveTo>
                    <a:lnTo>
                      <a:pt x="917507" y="0"/>
                    </a:lnTo>
                    <a:cubicBezTo>
                      <a:pt x="926692" y="0"/>
                      <a:pt x="935502" y="3649"/>
                      <a:pt x="941997" y="10144"/>
                    </a:cubicBezTo>
                    <a:cubicBezTo>
                      <a:pt x="948493" y="16640"/>
                      <a:pt x="952142" y="25449"/>
                      <a:pt x="952142" y="34635"/>
                    </a:cubicBezTo>
                    <a:lnTo>
                      <a:pt x="952142" y="34635"/>
                    </a:lnTo>
                    <a:cubicBezTo>
                      <a:pt x="952142" y="43821"/>
                      <a:pt x="948493" y="52631"/>
                      <a:pt x="941997" y="59126"/>
                    </a:cubicBezTo>
                    <a:cubicBezTo>
                      <a:pt x="935502" y="65621"/>
                      <a:pt x="926692" y="69270"/>
                      <a:pt x="917507" y="69270"/>
                    </a:cubicBezTo>
                    <a:lnTo>
                      <a:pt x="34635" y="69270"/>
                    </a:lnTo>
                    <a:cubicBezTo>
                      <a:pt x="25449" y="69270"/>
                      <a:pt x="16640" y="65621"/>
                      <a:pt x="10144" y="59126"/>
                    </a:cubicBezTo>
                    <a:cubicBezTo>
                      <a:pt x="3649" y="52631"/>
                      <a:pt x="0" y="43821"/>
                      <a:pt x="0" y="34635"/>
                    </a:cubicBezTo>
                    <a:lnTo>
                      <a:pt x="0" y="34635"/>
                    </a:lnTo>
                    <a:cubicBezTo>
                      <a:pt x="0" y="25449"/>
                      <a:pt x="3649" y="16640"/>
                      <a:pt x="10144" y="10144"/>
                    </a:cubicBezTo>
                    <a:cubicBezTo>
                      <a:pt x="16640" y="3649"/>
                      <a:pt x="25449" y="0"/>
                      <a:pt x="34635" y="0"/>
                    </a:cubicBezTo>
                    <a:close/>
                  </a:path>
                </a:pathLst>
              </a:custGeom>
              <a:gradFill rotWithShape="true">
                <a:gsLst>
                  <a:gs pos="0">
                    <a:srgbClr val="65CED1">
                      <a:alpha val="100000"/>
                    </a:srgbClr>
                  </a:gs>
                  <a:gs pos="100000">
                    <a:srgbClr val="000000">
                      <a:alpha val="100000"/>
                    </a:srgbClr>
                  </a:gs>
                </a:gsLst>
                <a:lin ang="2700000"/>
              </a:gradFill>
            </p:spPr>
          </p:sp>
          <p:sp>
            <p:nvSpPr>
              <p:cNvPr name="TextBox 7" id="7"/>
              <p:cNvSpPr txBox="true"/>
              <p:nvPr/>
            </p:nvSpPr>
            <p:spPr>
              <a:xfrm>
                <a:off x="0" y="-57150"/>
                <a:ext cx="952142" cy="126420"/>
              </a:xfrm>
              <a:prstGeom prst="rect">
                <a:avLst/>
              </a:prstGeom>
            </p:spPr>
            <p:txBody>
              <a:bodyPr anchor="ctr" rtlCol="false" tIns="50800" lIns="50800" bIns="50800" rIns="50800"/>
              <a:lstStyle/>
              <a:p>
                <a:pPr algn="ctr">
                  <a:lnSpc>
                    <a:spcPts val="3447"/>
                  </a:lnSpc>
                </a:pPr>
              </a:p>
            </p:txBody>
          </p:sp>
        </p:grpSp>
        <p:grpSp>
          <p:nvGrpSpPr>
            <p:cNvPr name="Group 8" id="8"/>
            <p:cNvGrpSpPr/>
            <p:nvPr/>
          </p:nvGrpSpPr>
          <p:grpSpPr>
            <a:xfrm rot="-10800000">
              <a:off x="0" y="0"/>
              <a:ext cx="3615778" cy="263055"/>
              <a:chOff x="0" y="0"/>
              <a:chExt cx="952142" cy="69270"/>
            </a:xfrm>
          </p:grpSpPr>
          <p:sp>
            <p:nvSpPr>
              <p:cNvPr name="Freeform 9" id="9"/>
              <p:cNvSpPr/>
              <p:nvPr/>
            </p:nvSpPr>
            <p:spPr>
              <a:xfrm flipH="false" flipV="false" rot="0">
                <a:off x="0" y="0"/>
                <a:ext cx="952142" cy="69270"/>
              </a:xfrm>
              <a:custGeom>
                <a:avLst/>
                <a:gdLst/>
                <a:ahLst/>
                <a:cxnLst/>
                <a:rect r="r" b="b" t="t" l="l"/>
                <a:pathLst>
                  <a:path h="69270" w="952142">
                    <a:moveTo>
                      <a:pt x="34635" y="0"/>
                    </a:moveTo>
                    <a:lnTo>
                      <a:pt x="917507" y="0"/>
                    </a:lnTo>
                    <a:cubicBezTo>
                      <a:pt x="926692" y="0"/>
                      <a:pt x="935502" y="3649"/>
                      <a:pt x="941997" y="10144"/>
                    </a:cubicBezTo>
                    <a:cubicBezTo>
                      <a:pt x="948493" y="16640"/>
                      <a:pt x="952142" y="25449"/>
                      <a:pt x="952142" y="34635"/>
                    </a:cubicBezTo>
                    <a:lnTo>
                      <a:pt x="952142" y="34635"/>
                    </a:lnTo>
                    <a:cubicBezTo>
                      <a:pt x="952142" y="43821"/>
                      <a:pt x="948493" y="52631"/>
                      <a:pt x="941997" y="59126"/>
                    </a:cubicBezTo>
                    <a:cubicBezTo>
                      <a:pt x="935502" y="65621"/>
                      <a:pt x="926692" y="69270"/>
                      <a:pt x="917507" y="69270"/>
                    </a:cubicBezTo>
                    <a:lnTo>
                      <a:pt x="34635" y="69270"/>
                    </a:lnTo>
                    <a:cubicBezTo>
                      <a:pt x="25449" y="69270"/>
                      <a:pt x="16640" y="65621"/>
                      <a:pt x="10144" y="59126"/>
                    </a:cubicBezTo>
                    <a:cubicBezTo>
                      <a:pt x="3649" y="52631"/>
                      <a:pt x="0" y="43821"/>
                      <a:pt x="0" y="34635"/>
                    </a:cubicBezTo>
                    <a:lnTo>
                      <a:pt x="0" y="34635"/>
                    </a:lnTo>
                    <a:cubicBezTo>
                      <a:pt x="0" y="25449"/>
                      <a:pt x="3649" y="16640"/>
                      <a:pt x="10144" y="10144"/>
                    </a:cubicBezTo>
                    <a:cubicBezTo>
                      <a:pt x="16640" y="3649"/>
                      <a:pt x="25449" y="0"/>
                      <a:pt x="34635" y="0"/>
                    </a:cubicBezTo>
                    <a:close/>
                  </a:path>
                </a:pathLst>
              </a:custGeom>
              <a:gradFill rotWithShape="true">
                <a:gsLst>
                  <a:gs pos="0">
                    <a:srgbClr val="65CED1">
                      <a:alpha val="100000"/>
                    </a:srgbClr>
                  </a:gs>
                  <a:gs pos="100000">
                    <a:srgbClr val="000000">
                      <a:alpha val="100000"/>
                    </a:srgbClr>
                  </a:gs>
                </a:gsLst>
                <a:lin ang="2700000"/>
              </a:gradFill>
            </p:spPr>
          </p:sp>
          <p:sp>
            <p:nvSpPr>
              <p:cNvPr name="TextBox 10" id="10"/>
              <p:cNvSpPr txBox="true"/>
              <p:nvPr/>
            </p:nvSpPr>
            <p:spPr>
              <a:xfrm>
                <a:off x="0" y="-57150"/>
                <a:ext cx="952142" cy="126420"/>
              </a:xfrm>
              <a:prstGeom prst="rect">
                <a:avLst/>
              </a:prstGeom>
            </p:spPr>
            <p:txBody>
              <a:bodyPr anchor="ctr" rtlCol="false" tIns="50800" lIns="50800" bIns="50800" rIns="50800"/>
              <a:lstStyle/>
              <a:p>
                <a:pPr algn="ctr">
                  <a:lnSpc>
                    <a:spcPts val="3447"/>
                  </a:lnSpc>
                </a:pPr>
              </a:p>
            </p:txBody>
          </p:sp>
        </p:grpSp>
      </p:grpSp>
      <p:grpSp>
        <p:nvGrpSpPr>
          <p:cNvPr name="Group 11" id="11"/>
          <p:cNvGrpSpPr/>
          <p:nvPr/>
        </p:nvGrpSpPr>
        <p:grpSpPr>
          <a:xfrm rot="0">
            <a:off x="2508245" y="3965751"/>
            <a:ext cx="3614977" cy="641611"/>
            <a:chOff x="0" y="0"/>
            <a:chExt cx="4819969" cy="855481"/>
          </a:xfrm>
        </p:grpSpPr>
        <p:grpSp>
          <p:nvGrpSpPr>
            <p:cNvPr name="Group 12" id="12"/>
            <p:cNvGrpSpPr/>
            <p:nvPr/>
          </p:nvGrpSpPr>
          <p:grpSpPr>
            <a:xfrm rot="0">
              <a:off x="0" y="0"/>
              <a:ext cx="3559245" cy="258942"/>
              <a:chOff x="0" y="0"/>
              <a:chExt cx="952142" cy="69270"/>
            </a:xfrm>
          </p:grpSpPr>
          <p:sp>
            <p:nvSpPr>
              <p:cNvPr name="Freeform 13" id="13"/>
              <p:cNvSpPr/>
              <p:nvPr/>
            </p:nvSpPr>
            <p:spPr>
              <a:xfrm flipH="false" flipV="false" rot="0">
                <a:off x="0" y="0"/>
                <a:ext cx="952142" cy="69270"/>
              </a:xfrm>
              <a:custGeom>
                <a:avLst/>
                <a:gdLst/>
                <a:ahLst/>
                <a:cxnLst/>
                <a:rect r="r" b="b" t="t" l="l"/>
                <a:pathLst>
                  <a:path h="69270" w="952142">
                    <a:moveTo>
                      <a:pt x="34635" y="0"/>
                    </a:moveTo>
                    <a:lnTo>
                      <a:pt x="917507" y="0"/>
                    </a:lnTo>
                    <a:cubicBezTo>
                      <a:pt x="926692" y="0"/>
                      <a:pt x="935502" y="3649"/>
                      <a:pt x="941997" y="10144"/>
                    </a:cubicBezTo>
                    <a:cubicBezTo>
                      <a:pt x="948493" y="16640"/>
                      <a:pt x="952142" y="25449"/>
                      <a:pt x="952142" y="34635"/>
                    </a:cubicBezTo>
                    <a:lnTo>
                      <a:pt x="952142" y="34635"/>
                    </a:lnTo>
                    <a:cubicBezTo>
                      <a:pt x="952142" y="43821"/>
                      <a:pt x="948493" y="52631"/>
                      <a:pt x="941997" y="59126"/>
                    </a:cubicBezTo>
                    <a:cubicBezTo>
                      <a:pt x="935502" y="65621"/>
                      <a:pt x="926692" y="69270"/>
                      <a:pt x="917507" y="69270"/>
                    </a:cubicBezTo>
                    <a:lnTo>
                      <a:pt x="34635" y="69270"/>
                    </a:lnTo>
                    <a:cubicBezTo>
                      <a:pt x="25449" y="69270"/>
                      <a:pt x="16640" y="65621"/>
                      <a:pt x="10144" y="59126"/>
                    </a:cubicBezTo>
                    <a:cubicBezTo>
                      <a:pt x="3649" y="52631"/>
                      <a:pt x="0" y="43821"/>
                      <a:pt x="0" y="34635"/>
                    </a:cubicBezTo>
                    <a:lnTo>
                      <a:pt x="0" y="34635"/>
                    </a:lnTo>
                    <a:cubicBezTo>
                      <a:pt x="0" y="25449"/>
                      <a:pt x="3649" y="16640"/>
                      <a:pt x="10144" y="10144"/>
                    </a:cubicBezTo>
                    <a:cubicBezTo>
                      <a:pt x="16640" y="3649"/>
                      <a:pt x="25449" y="0"/>
                      <a:pt x="34635" y="0"/>
                    </a:cubicBezTo>
                    <a:close/>
                  </a:path>
                </a:pathLst>
              </a:custGeom>
              <a:gradFill rotWithShape="true">
                <a:gsLst>
                  <a:gs pos="0">
                    <a:srgbClr val="65CED1">
                      <a:alpha val="100000"/>
                    </a:srgbClr>
                  </a:gs>
                  <a:gs pos="100000">
                    <a:srgbClr val="000000">
                      <a:alpha val="100000"/>
                    </a:srgbClr>
                  </a:gs>
                </a:gsLst>
                <a:lin ang="2700000"/>
              </a:gradFill>
            </p:spPr>
          </p:sp>
          <p:sp>
            <p:nvSpPr>
              <p:cNvPr name="TextBox 14" id="14"/>
              <p:cNvSpPr txBox="true"/>
              <p:nvPr/>
            </p:nvSpPr>
            <p:spPr>
              <a:xfrm>
                <a:off x="0" y="-57150"/>
                <a:ext cx="952142" cy="126420"/>
              </a:xfrm>
              <a:prstGeom prst="rect">
                <a:avLst/>
              </a:prstGeom>
            </p:spPr>
            <p:txBody>
              <a:bodyPr anchor="ctr" rtlCol="false" tIns="50800" lIns="50800" bIns="50800" rIns="50800"/>
              <a:lstStyle/>
              <a:p>
                <a:pPr algn="ctr">
                  <a:lnSpc>
                    <a:spcPts val="3447"/>
                  </a:lnSpc>
                </a:pPr>
              </a:p>
            </p:txBody>
          </p:sp>
        </p:grpSp>
        <p:grpSp>
          <p:nvGrpSpPr>
            <p:cNvPr name="Group 15" id="15"/>
            <p:cNvGrpSpPr/>
            <p:nvPr/>
          </p:nvGrpSpPr>
          <p:grpSpPr>
            <a:xfrm rot="0">
              <a:off x="1260725" y="596538"/>
              <a:ext cx="3559245" cy="258942"/>
              <a:chOff x="0" y="0"/>
              <a:chExt cx="952142" cy="69270"/>
            </a:xfrm>
          </p:grpSpPr>
          <p:sp>
            <p:nvSpPr>
              <p:cNvPr name="Freeform 16" id="16"/>
              <p:cNvSpPr/>
              <p:nvPr/>
            </p:nvSpPr>
            <p:spPr>
              <a:xfrm flipH="false" flipV="false" rot="0">
                <a:off x="0" y="0"/>
                <a:ext cx="952142" cy="69270"/>
              </a:xfrm>
              <a:custGeom>
                <a:avLst/>
                <a:gdLst/>
                <a:ahLst/>
                <a:cxnLst/>
                <a:rect r="r" b="b" t="t" l="l"/>
                <a:pathLst>
                  <a:path h="69270" w="952142">
                    <a:moveTo>
                      <a:pt x="34635" y="0"/>
                    </a:moveTo>
                    <a:lnTo>
                      <a:pt x="917507" y="0"/>
                    </a:lnTo>
                    <a:cubicBezTo>
                      <a:pt x="926692" y="0"/>
                      <a:pt x="935502" y="3649"/>
                      <a:pt x="941997" y="10144"/>
                    </a:cubicBezTo>
                    <a:cubicBezTo>
                      <a:pt x="948493" y="16640"/>
                      <a:pt x="952142" y="25449"/>
                      <a:pt x="952142" y="34635"/>
                    </a:cubicBezTo>
                    <a:lnTo>
                      <a:pt x="952142" y="34635"/>
                    </a:lnTo>
                    <a:cubicBezTo>
                      <a:pt x="952142" y="43821"/>
                      <a:pt x="948493" y="52631"/>
                      <a:pt x="941997" y="59126"/>
                    </a:cubicBezTo>
                    <a:cubicBezTo>
                      <a:pt x="935502" y="65621"/>
                      <a:pt x="926692" y="69270"/>
                      <a:pt x="917507" y="69270"/>
                    </a:cubicBezTo>
                    <a:lnTo>
                      <a:pt x="34635" y="69270"/>
                    </a:lnTo>
                    <a:cubicBezTo>
                      <a:pt x="25449" y="69270"/>
                      <a:pt x="16640" y="65621"/>
                      <a:pt x="10144" y="59126"/>
                    </a:cubicBezTo>
                    <a:cubicBezTo>
                      <a:pt x="3649" y="52631"/>
                      <a:pt x="0" y="43821"/>
                      <a:pt x="0" y="34635"/>
                    </a:cubicBezTo>
                    <a:lnTo>
                      <a:pt x="0" y="34635"/>
                    </a:lnTo>
                    <a:cubicBezTo>
                      <a:pt x="0" y="25449"/>
                      <a:pt x="3649" y="16640"/>
                      <a:pt x="10144" y="10144"/>
                    </a:cubicBezTo>
                    <a:cubicBezTo>
                      <a:pt x="16640" y="3649"/>
                      <a:pt x="25449" y="0"/>
                      <a:pt x="34635" y="0"/>
                    </a:cubicBezTo>
                    <a:close/>
                  </a:path>
                </a:pathLst>
              </a:custGeom>
              <a:gradFill rotWithShape="true">
                <a:gsLst>
                  <a:gs pos="0">
                    <a:srgbClr val="65CED1">
                      <a:alpha val="100000"/>
                    </a:srgbClr>
                  </a:gs>
                  <a:gs pos="100000">
                    <a:srgbClr val="000000">
                      <a:alpha val="100000"/>
                    </a:srgbClr>
                  </a:gs>
                </a:gsLst>
                <a:lin ang="2700000"/>
              </a:gradFill>
            </p:spPr>
          </p:sp>
          <p:sp>
            <p:nvSpPr>
              <p:cNvPr name="TextBox 17" id="17"/>
              <p:cNvSpPr txBox="true"/>
              <p:nvPr/>
            </p:nvSpPr>
            <p:spPr>
              <a:xfrm>
                <a:off x="0" y="-57150"/>
                <a:ext cx="952142" cy="126420"/>
              </a:xfrm>
              <a:prstGeom prst="rect">
                <a:avLst/>
              </a:prstGeom>
            </p:spPr>
            <p:txBody>
              <a:bodyPr anchor="ctr" rtlCol="false" tIns="50800" lIns="50800" bIns="50800" rIns="50800"/>
              <a:lstStyle/>
              <a:p>
                <a:pPr algn="ctr">
                  <a:lnSpc>
                    <a:spcPts val="3447"/>
                  </a:lnSpc>
                </a:pPr>
              </a:p>
            </p:txBody>
          </p:sp>
        </p:grpSp>
      </p:grpSp>
      <p:sp>
        <p:nvSpPr>
          <p:cNvPr name="TextBox 18" id="18"/>
          <p:cNvSpPr txBox="true"/>
          <p:nvPr/>
        </p:nvSpPr>
        <p:spPr>
          <a:xfrm rot="0">
            <a:off x="1370284" y="6102165"/>
            <a:ext cx="16208313" cy="2703132"/>
          </a:xfrm>
          <a:prstGeom prst="rect">
            <a:avLst/>
          </a:prstGeom>
        </p:spPr>
        <p:txBody>
          <a:bodyPr anchor="t" rtlCol="false" tIns="0" lIns="0" bIns="0" rIns="0">
            <a:spAutoFit/>
          </a:bodyPr>
          <a:lstStyle/>
          <a:p>
            <a:pPr algn="l">
              <a:lnSpc>
                <a:spcPts val="4287"/>
              </a:lnSpc>
            </a:pPr>
            <a:r>
              <a:rPr lang="en-US" sz="3062">
                <a:solidFill>
                  <a:srgbClr val="FFFFFF"/>
                </a:solidFill>
                <a:latin typeface="Nunito"/>
                <a:ea typeface="Nunito"/>
                <a:cs typeface="Nunito"/>
                <a:sym typeface="Nunito"/>
              </a:rPr>
              <a:t>Name: Sneha Dadhich</a:t>
            </a:r>
          </a:p>
          <a:p>
            <a:pPr algn="l">
              <a:lnSpc>
                <a:spcPts val="4287"/>
              </a:lnSpc>
            </a:pPr>
            <a:r>
              <a:rPr lang="en-US" sz="3062">
                <a:solidFill>
                  <a:srgbClr val="FFFFFF"/>
                </a:solidFill>
                <a:latin typeface="Nunito"/>
                <a:ea typeface="Nunito"/>
                <a:cs typeface="Nunito"/>
                <a:sym typeface="Nunito"/>
              </a:rPr>
              <a:t>Year: 3</a:t>
            </a:r>
            <a:r>
              <a:rPr lang="en-US" sz="3062">
                <a:solidFill>
                  <a:srgbClr val="FFFFFF"/>
                </a:solidFill>
                <a:latin typeface="Nunito"/>
                <a:ea typeface="Nunito"/>
                <a:cs typeface="Nunito"/>
                <a:sym typeface="Nunito"/>
              </a:rPr>
              <a:t>rd</a:t>
            </a:r>
            <a:r>
              <a:rPr lang="en-US" sz="3062">
                <a:solidFill>
                  <a:srgbClr val="FFFFFF"/>
                </a:solidFill>
                <a:latin typeface="Nunito"/>
                <a:ea typeface="Nunito"/>
                <a:cs typeface="Nunito"/>
                <a:sym typeface="Nunito"/>
              </a:rPr>
              <a:t> year (7</a:t>
            </a:r>
            <a:r>
              <a:rPr lang="en-US" sz="3062">
                <a:solidFill>
                  <a:srgbClr val="FFFFFF"/>
                </a:solidFill>
                <a:latin typeface="Nunito"/>
                <a:ea typeface="Nunito"/>
                <a:cs typeface="Nunito"/>
                <a:sym typeface="Nunito"/>
              </a:rPr>
              <a:t>th</a:t>
            </a:r>
            <a:r>
              <a:rPr lang="en-US" sz="3062">
                <a:solidFill>
                  <a:srgbClr val="FFFFFF"/>
                </a:solidFill>
                <a:latin typeface="Nunito"/>
                <a:ea typeface="Nunito"/>
                <a:cs typeface="Nunito"/>
                <a:sym typeface="Nunito"/>
              </a:rPr>
              <a:t>  Semester)</a:t>
            </a:r>
          </a:p>
          <a:p>
            <a:pPr algn="l">
              <a:lnSpc>
                <a:spcPts val="4287"/>
              </a:lnSpc>
            </a:pPr>
            <a:r>
              <a:rPr lang="en-US" sz="3062">
                <a:solidFill>
                  <a:srgbClr val="FFFFFF"/>
                </a:solidFill>
                <a:latin typeface="Nunito"/>
                <a:ea typeface="Nunito"/>
                <a:cs typeface="Nunito"/>
                <a:sym typeface="Nunito"/>
              </a:rPr>
              <a:t>College: Jodhpur Institute of Engineering and Technology</a:t>
            </a:r>
          </a:p>
          <a:p>
            <a:pPr algn="l">
              <a:lnSpc>
                <a:spcPts val="4287"/>
              </a:lnSpc>
              <a:spcBef>
                <a:spcPct val="0"/>
              </a:spcBef>
            </a:pPr>
            <a:r>
              <a:rPr lang="en-US" sz="3062">
                <a:solidFill>
                  <a:srgbClr val="FFFFFF"/>
                </a:solidFill>
                <a:latin typeface="Nunito"/>
                <a:ea typeface="Nunito"/>
                <a:cs typeface="Nunito"/>
                <a:sym typeface="Nunito"/>
              </a:rPr>
              <a:t>Internship Organization : DRDO ( Defence Research and Development Organisation (DRDO) )</a:t>
            </a:r>
          </a:p>
          <a:p>
            <a:pPr algn="l">
              <a:lnSpc>
                <a:spcPts val="4287"/>
              </a:lnSpc>
              <a:spcBef>
                <a:spcPct val="0"/>
              </a:spcBef>
            </a:pPr>
            <a:r>
              <a:rPr lang="en-US" sz="3062">
                <a:solidFill>
                  <a:srgbClr val="FFFFFF"/>
                </a:solidFill>
                <a:latin typeface="Nunito"/>
                <a:ea typeface="Nunito"/>
                <a:cs typeface="Nunito"/>
                <a:sym typeface="Nunito"/>
              </a:rPr>
              <a:t>Organization Mentor: Rajendra Kumar Khatri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77900"/>
            <a:ext cx="10984230"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Bitwise Operations on Images</a:t>
            </a:r>
          </a:p>
        </p:txBody>
      </p:sp>
      <p:grpSp>
        <p:nvGrpSpPr>
          <p:cNvPr name="Group 3" id="3"/>
          <p:cNvGrpSpPr/>
          <p:nvPr/>
        </p:nvGrpSpPr>
        <p:grpSpPr>
          <a:xfrm rot="0">
            <a:off x="1028700" y="2134794"/>
            <a:ext cx="9834995" cy="932434"/>
            <a:chOff x="0" y="0"/>
            <a:chExt cx="3338065" cy="316474"/>
          </a:xfrm>
        </p:grpSpPr>
        <p:sp>
          <p:nvSpPr>
            <p:cNvPr name="Freeform 4" id="4"/>
            <p:cNvSpPr/>
            <p:nvPr/>
          </p:nvSpPr>
          <p:spPr>
            <a:xfrm flipH="false" flipV="false" rot="0">
              <a:off x="0" y="0"/>
              <a:ext cx="3338065" cy="316474"/>
            </a:xfrm>
            <a:custGeom>
              <a:avLst/>
              <a:gdLst/>
              <a:ahLst/>
              <a:cxnLst/>
              <a:rect r="r" b="b" t="t" l="l"/>
              <a:pathLst>
                <a:path h="316474" w="3338065">
                  <a:moveTo>
                    <a:pt x="7085" y="0"/>
                  </a:moveTo>
                  <a:lnTo>
                    <a:pt x="3330980" y="0"/>
                  </a:lnTo>
                  <a:cubicBezTo>
                    <a:pt x="3332859" y="0"/>
                    <a:pt x="3334661" y="746"/>
                    <a:pt x="3335990" y="2075"/>
                  </a:cubicBezTo>
                  <a:cubicBezTo>
                    <a:pt x="3337318" y="3404"/>
                    <a:pt x="3338065" y="5206"/>
                    <a:pt x="3338065" y="7085"/>
                  </a:cubicBezTo>
                  <a:lnTo>
                    <a:pt x="3338065" y="309390"/>
                  </a:lnTo>
                  <a:cubicBezTo>
                    <a:pt x="3338065" y="311269"/>
                    <a:pt x="3337318" y="313071"/>
                    <a:pt x="3335990" y="314399"/>
                  </a:cubicBezTo>
                  <a:cubicBezTo>
                    <a:pt x="3334661" y="315728"/>
                    <a:pt x="3332859" y="316474"/>
                    <a:pt x="3330980" y="316474"/>
                  </a:cubicBezTo>
                  <a:lnTo>
                    <a:pt x="7085" y="316474"/>
                  </a:lnTo>
                  <a:cubicBezTo>
                    <a:pt x="3172" y="316474"/>
                    <a:pt x="0" y="313303"/>
                    <a:pt x="0" y="309390"/>
                  </a:cubicBezTo>
                  <a:lnTo>
                    <a:pt x="0" y="7085"/>
                  </a:lnTo>
                  <a:cubicBezTo>
                    <a:pt x="0" y="5206"/>
                    <a:pt x="746" y="3404"/>
                    <a:pt x="2075" y="2075"/>
                  </a:cubicBezTo>
                  <a:cubicBezTo>
                    <a:pt x="3404" y="746"/>
                    <a:pt x="5206" y="0"/>
                    <a:pt x="7085"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5" id="5"/>
            <p:cNvSpPr txBox="true"/>
            <p:nvPr/>
          </p:nvSpPr>
          <p:spPr>
            <a:xfrm>
              <a:off x="0" y="-47625"/>
              <a:ext cx="3338065" cy="364099"/>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6" id="6"/>
          <p:cNvGrpSpPr/>
          <p:nvPr/>
        </p:nvGrpSpPr>
        <p:grpSpPr>
          <a:xfrm rot="0">
            <a:off x="1038225" y="3400603"/>
            <a:ext cx="9834995" cy="2485285"/>
            <a:chOff x="0" y="0"/>
            <a:chExt cx="3338065" cy="843523"/>
          </a:xfrm>
        </p:grpSpPr>
        <p:sp>
          <p:nvSpPr>
            <p:cNvPr name="Freeform 7" id="7"/>
            <p:cNvSpPr/>
            <p:nvPr/>
          </p:nvSpPr>
          <p:spPr>
            <a:xfrm flipH="false" flipV="false" rot="0">
              <a:off x="0" y="0"/>
              <a:ext cx="3338065" cy="843523"/>
            </a:xfrm>
            <a:custGeom>
              <a:avLst/>
              <a:gdLst/>
              <a:ahLst/>
              <a:cxnLst/>
              <a:rect r="r" b="b" t="t" l="l"/>
              <a:pathLst>
                <a:path h="843523" w="3338065">
                  <a:moveTo>
                    <a:pt x="7085" y="0"/>
                  </a:moveTo>
                  <a:lnTo>
                    <a:pt x="3330980" y="0"/>
                  </a:lnTo>
                  <a:cubicBezTo>
                    <a:pt x="3332859" y="0"/>
                    <a:pt x="3334661" y="746"/>
                    <a:pt x="3335990" y="2075"/>
                  </a:cubicBezTo>
                  <a:cubicBezTo>
                    <a:pt x="3337318" y="3404"/>
                    <a:pt x="3338065" y="5206"/>
                    <a:pt x="3338065" y="7085"/>
                  </a:cubicBezTo>
                  <a:lnTo>
                    <a:pt x="3338065" y="836438"/>
                  </a:lnTo>
                  <a:cubicBezTo>
                    <a:pt x="3338065" y="838317"/>
                    <a:pt x="3337318" y="840119"/>
                    <a:pt x="3335990" y="841448"/>
                  </a:cubicBezTo>
                  <a:cubicBezTo>
                    <a:pt x="3334661" y="842777"/>
                    <a:pt x="3332859" y="843523"/>
                    <a:pt x="3330980" y="843523"/>
                  </a:cubicBezTo>
                  <a:lnTo>
                    <a:pt x="7085" y="843523"/>
                  </a:lnTo>
                  <a:cubicBezTo>
                    <a:pt x="3172" y="843523"/>
                    <a:pt x="0" y="840351"/>
                    <a:pt x="0" y="836438"/>
                  </a:cubicBezTo>
                  <a:lnTo>
                    <a:pt x="0" y="7085"/>
                  </a:lnTo>
                  <a:cubicBezTo>
                    <a:pt x="0" y="5206"/>
                    <a:pt x="746" y="3404"/>
                    <a:pt x="2075" y="2075"/>
                  </a:cubicBezTo>
                  <a:cubicBezTo>
                    <a:pt x="3404" y="746"/>
                    <a:pt x="5206" y="0"/>
                    <a:pt x="7085"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8" id="8"/>
            <p:cNvSpPr txBox="true"/>
            <p:nvPr/>
          </p:nvSpPr>
          <p:spPr>
            <a:xfrm>
              <a:off x="0" y="-47625"/>
              <a:ext cx="3338065" cy="891148"/>
            </a:xfrm>
            <a:prstGeom prst="rect">
              <a:avLst/>
            </a:prstGeom>
          </p:spPr>
          <p:txBody>
            <a:bodyPr anchor="ctr" rtlCol="false" tIns="50800" lIns="50800" bIns="50800" rIns="50800"/>
            <a:lstStyle/>
            <a:p>
              <a:pPr algn="ctr" marL="0" indent="0" lvl="0">
                <a:lnSpc>
                  <a:spcPts val="3587"/>
                </a:lnSpc>
                <a:spcBef>
                  <a:spcPct val="0"/>
                </a:spcBef>
              </a:pPr>
            </a:p>
          </p:txBody>
        </p:sp>
      </p:grpSp>
      <p:sp>
        <p:nvSpPr>
          <p:cNvPr name="TextBox 9" id="9"/>
          <p:cNvSpPr txBox="true"/>
          <p:nvPr/>
        </p:nvSpPr>
        <p:spPr>
          <a:xfrm rot="0">
            <a:off x="1447849" y="2303398"/>
            <a:ext cx="5664711" cy="649530"/>
          </a:xfrm>
          <a:prstGeom prst="rect">
            <a:avLst/>
          </a:prstGeom>
        </p:spPr>
        <p:txBody>
          <a:bodyPr anchor="t" rtlCol="false" tIns="0" lIns="0" bIns="0" rIns="0">
            <a:spAutoFit/>
          </a:bodyPr>
          <a:lstStyle/>
          <a:p>
            <a:pPr algn="l">
              <a:lnSpc>
                <a:spcPts val="5084"/>
              </a:lnSpc>
            </a:pPr>
            <a:r>
              <a:rPr lang="en-US" sz="4499">
                <a:solidFill>
                  <a:srgbClr val="FFFFFF"/>
                </a:solidFill>
                <a:latin typeface="Archivo Black"/>
                <a:ea typeface="Archivo Black"/>
                <a:cs typeface="Archivo Black"/>
                <a:sym typeface="Archivo Black"/>
              </a:rPr>
              <a:t>What They Do:</a:t>
            </a:r>
          </a:p>
        </p:txBody>
      </p:sp>
      <p:grpSp>
        <p:nvGrpSpPr>
          <p:cNvPr name="Group 10" id="10"/>
          <p:cNvGrpSpPr/>
          <p:nvPr/>
        </p:nvGrpSpPr>
        <p:grpSpPr>
          <a:xfrm rot="5400000">
            <a:off x="10842534" y="2841534"/>
            <a:ext cx="10316948" cy="4573984"/>
            <a:chOff x="0" y="0"/>
            <a:chExt cx="3501643" cy="1552442"/>
          </a:xfrm>
        </p:grpSpPr>
        <p:sp>
          <p:nvSpPr>
            <p:cNvPr name="Freeform 11" id="11"/>
            <p:cNvSpPr/>
            <p:nvPr/>
          </p:nvSpPr>
          <p:spPr>
            <a:xfrm flipH="false" flipV="false" rot="0">
              <a:off x="0" y="0"/>
              <a:ext cx="3501643" cy="1552442"/>
            </a:xfrm>
            <a:custGeom>
              <a:avLst/>
              <a:gdLst/>
              <a:ahLst/>
              <a:cxnLst/>
              <a:rect r="r" b="b" t="t" l="l"/>
              <a:pathLst>
                <a:path h="1552442" w="3501643">
                  <a:moveTo>
                    <a:pt x="6754" y="0"/>
                  </a:moveTo>
                  <a:lnTo>
                    <a:pt x="3494889" y="0"/>
                  </a:lnTo>
                  <a:cubicBezTo>
                    <a:pt x="3496681" y="0"/>
                    <a:pt x="3498398" y="712"/>
                    <a:pt x="3499665" y="1978"/>
                  </a:cubicBezTo>
                  <a:cubicBezTo>
                    <a:pt x="3500932" y="3245"/>
                    <a:pt x="3501643" y="4962"/>
                    <a:pt x="3501643" y="6754"/>
                  </a:cubicBezTo>
                  <a:lnTo>
                    <a:pt x="3501643" y="1545688"/>
                  </a:lnTo>
                  <a:cubicBezTo>
                    <a:pt x="3501643" y="1547479"/>
                    <a:pt x="3500932" y="1549197"/>
                    <a:pt x="3499665" y="1550464"/>
                  </a:cubicBezTo>
                  <a:cubicBezTo>
                    <a:pt x="3498398" y="1551730"/>
                    <a:pt x="3496681" y="1552442"/>
                    <a:pt x="3494889" y="1552442"/>
                  </a:cubicBezTo>
                  <a:lnTo>
                    <a:pt x="6754" y="1552442"/>
                  </a:lnTo>
                  <a:cubicBezTo>
                    <a:pt x="4962" y="1552442"/>
                    <a:pt x="3245" y="1551730"/>
                    <a:pt x="1978" y="1550464"/>
                  </a:cubicBezTo>
                  <a:cubicBezTo>
                    <a:pt x="712" y="1549197"/>
                    <a:pt x="0" y="1547479"/>
                    <a:pt x="0" y="1545688"/>
                  </a:cubicBezTo>
                  <a:lnTo>
                    <a:pt x="0" y="6754"/>
                  </a:lnTo>
                  <a:cubicBezTo>
                    <a:pt x="0" y="4962"/>
                    <a:pt x="712" y="3245"/>
                    <a:pt x="1978" y="1978"/>
                  </a:cubicBezTo>
                  <a:cubicBezTo>
                    <a:pt x="3245" y="712"/>
                    <a:pt x="4962" y="0"/>
                    <a:pt x="6754"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12" id="12"/>
            <p:cNvSpPr txBox="true"/>
            <p:nvPr/>
          </p:nvSpPr>
          <p:spPr>
            <a:xfrm>
              <a:off x="0" y="-47625"/>
              <a:ext cx="3501643" cy="16000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13" id="13"/>
          <p:cNvGrpSpPr/>
          <p:nvPr/>
        </p:nvGrpSpPr>
        <p:grpSpPr>
          <a:xfrm rot="0">
            <a:off x="12012930" y="1445485"/>
            <a:ext cx="5246370" cy="7812815"/>
            <a:chOff x="0" y="0"/>
            <a:chExt cx="812800" cy="1210409"/>
          </a:xfrm>
        </p:grpSpPr>
        <p:sp>
          <p:nvSpPr>
            <p:cNvPr name="Freeform 14" id="14"/>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
        <p:nvSpPr>
          <p:cNvPr name="TextBox 15" id="15"/>
          <p:cNvSpPr txBox="true"/>
          <p:nvPr/>
        </p:nvSpPr>
        <p:spPr>
          <a:xfrm rot="0">
            <a:off x="1028700" y="3497536"/>
            <a:ext cx="9469270" cy="3090531"/>
          </a:xfrm>
          <a:prstGeom prst="rect">
            <a:avLst/>
          </a:prstGeom>
        </p:spPr>
        <p:txBody>
          <a:bodyPr anchor="t" rtlCol="false" tIns="0" lIns="0" bIns="0" rIns="0">
            <a:spAutoFit/>
          </a:bodyPr>
          <a:lstStyle/>
          <a:p>
            <a:pPr algn="just" marL="690876" indent="-345438" lvl="1">
              <a:lnSpc>
                <a:spcPts val="4479"/>
              </a:lnSpc>
              <a:buFont typeface="Arial"/>
              <a:buChar char="•"/>
            </a:pPr>
            <a:r>
              <a:rPr lang="en-US" sz="3199">
                <a:solidFill>
                  <a:srgbClr val="FFFFFF"/>
                </a:solidFill>
                <a:latin typeface="Nunito"/>
                <a:ea typeface="Nunito"/>
                <a:cs typeface="Nunito"/>
                <a:sym typeface="Nunito"/>
              </a:rPr>
              <a:t>Operate at the binary level (0s and 1s of pixel values).</a:t>
            </a:r>
          </a:p>
          <a:p>
            <a:pPr algn="just" marL="690876" indent="-345438" lvl="1">
              <a:lnSpc>
                <a:spcPts val="4479"/>
              </a:lnSpc>
              <a:buFont typeface="Arial"/>
              <a:buChar char="•"/>
            </a:pPr>
            <a:r>
              <a:rPr lang="en-US" sz="3199">
                <a:solidFill>
                  <a:srgbClr val="FFFFFF"/>
                </a:solidFill>
                <a:latin typeface="Nunito"/>
                <a:ea typeface="Nunito"/>
                <a:cs typeface="Nunito"/>
                <a:sym typeface="Nunito"/>
              </a:rPr>
              <a:t>Typically used with binary masks (0 = black, 255 = white).</a:t>
            </a:r>
          </a:p>
          <a:p>
            <a:pPr algn="ctr">
              <a:lnSpc>
                <a:spcPts val="3447"/>
              </a:lnSpc>
            </a:pPr>
          </a:p>
          <a:p>
            <a:pPr algn="ctr">
              <a:lnSpc>
                <a:spcPts val="3447"/>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77900"/>
            <a:ext cx="10984230"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Bitwise Operations on Images</a:t>
            </a:r>
          </a:p>
        </p:txBody>
      </p:sp>
      <p:grpSp>
        <p:nvGrpSpPr>
          <p:cNvPr name="Group 3" id="3"/>
          <p:cNvGrpSpPr/>
          <p:nvPr/>
        </p:nvGrpSpPr>
        <p:grpSpPr>
          <a:xfrm rot="0">
            <a:off x="863100" y="1974582"/>
            <a:ext cx="10385389" cy="7864137"/>
            <a:chOff x="0" y="0"/>
            <a:chExt cx="3524873" cy="2669142"/>
          </a:xfrm>
        </p:grpSpPr>
        <p:sp>
          <p:nvSpPr>
            <p:cNvPr name="Freeform 4" id="4"/>
            <p:cNvSpPr/>
            <p:nvPr/>
          </p:nvSpPr>
          <p:spPr>
            <a:xfrm flipH="false" flipV="false" rot="0">
              <a:off x="0" y="0"/>
              <a:ext cx="3524872" cy="2669142"/>
            </a:xfrm>
            <a:custGeom>
              <a:avLst/>
              <a:gdLst/>
              <a:ahLst/>
              <a:cxnLst/>
              <a:rect r="r" b="b" t="t" l="l"/>
              <a:pathLst>
                <a:path h="2669142" w="3524872">
                  <a:moveTo>
                    <a:pt x="6709" y="0"/>
                  </a:moveTo>
                  <a:lnTo>
                    <a:pt x="3518163" y="0"/>
                  </a:lnTo>
                  <a:cubicBezTo>
                    <a:pt x="3521869" y="0"/>
                    <a:pt x="3524872" y="3004"/>
                    <a:pt x="3524872" y="6709"/>
                  </a:cubicBezTo>
                  <a:lnTo>
                    <a:pt x="3524872" y="2662433"/>
                  </a:lnTo>
                  <a:cubicBezTo>
                    <a:pt x="3524872" y="2666138"/>
                    <a:pt x="3521869" y="2669142"/>
                    <a:pt x="3518163" y="2669142"/>
                  </a:cubicBezTo>
                  <a:lnTo>
                    <a:pt x="6709" y="2669142"/>
                  </a:lnTo>
                  <a:cubicBezTo>
                    <a:pt x="4930" y="2669142"/>
                    <a:pt x="3223" y="2668435"/>
                    <a:pt x="1965" y="2667177"/>
                  </a:cubicBezTo>
                  <a:cubicBezTo>
                    <a:pt x="707" y="2665919"/>
                    <a:pt x="0" y="2664213"/>
                    <a:pt x="0" y="2662433"/>
                  </a:cubicBezTo>
                  <a:lnTo>
                    <a:pt x="0" y="6709"/>
                  </a:lnTo>
                  <a:cubicBezTo>
                    <a:pt x="0" y="3004"/>
                    <a:pt x="3004" y="0"/>
                    <a:pt x="6709"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5" id="5"/>
            <p:cNvSpPr txBox="true"/>
            <p:nvPr/>
          </p:nvSpPr>
          <p:spPr>
            <a:xfrm>
              <a:off x="0" y="-47625"/>
              <a:ext cx="3524873" cy="27167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6" id="6"/>
          <p:cNvGrpSpPr/>
          <p:nvPr/>
        </p:nvGrpSpPr>
        <p:grpSpPr>
          <a:xfrm rot="5400000">
            <a:off x="10842534" y="2841534"/>
            <a:ext cx="10316948" cy="4573984"/>
            <a:chOff x="0" y="0"/>
            <a:chExt cx="3501643" cy="1552442"/>
          </a:xfrm>
        </p:grpSpPr>
        <p:sp>
          <p:nvSpPr>
            <p:cNvPr name="Freeform 7" id="7"/>
            <p:cNvSpPr/>
            <p:nvPr/>
          </p:nvSpPr>
          <p:spPr>
            <a:xfrm flipH="false" flipV="false" rot="0">
              <a:off x="0" y="0"/>
              <a:ext cx="3501643" cy="1552442"/>
            </a:xfrm>
            <a:custGeom>
              <a:avLst/>
              <a:gdLst/>
              <a:ahLst/>
              <a:cxnLst/>
              <a:rect r="r" b="b" t="t" l="l"/>
              <a:pathLst>
                <a:path h="1552442" w="3501643">
                  <a:moveTo>
                    <a:pt x="6754" y="0"/>
                  </a:moveTo>
                  <a:lnTo>
                    <a:pt x="3494889" y="0"/>
                  </a:lnTo>
                  <a:cubicBezTo>
                    <a:pt x="3496681" y="0"/>
                    <a:pt x="3498398" y="712"/>
                    <a:pt x="3499665" y="1978"/>
                  </a:cubicBezTo>
                  <a:cubicBezTo>
                    <a:pt x="3500932" y="3245"/>
                    <a:pt x="3501643" y="4962"/>
                    <a:pt x="3501643" y="6754"/>
                  </a:cubicBezTo>
                  <a:lnTo>
                    <a:pt x="3501643" y="1545688"/>
                  </a:lnTo>
                  <a:cubicBezTo>
                    <a:pt x="3501643" y="1547479"/>
                    <a:pt x="3500932" y="1549197"/>
                    <a:pt x="3499665" y="1550464"/>
                  </a:cubicBezTo>
                  <a:cubicBezTo>
                    <a:pt x="3498398" y="1551730"/>
                    <a:pt x="3496681" y="1552442"/>
                    <a:pt x="3494889" y="1552442"/>
                  </a:cubicBezTo>
                  <a:lnTo>
                    <a:pt x="6754" y="1552442"/>
                  </a:lnTo>
                  <a:cubicBezTo>
                    <a:pt x="4962" y="1552442"/>
                    <a:pt x="3245" y="1551730"/>
                    <a:pt x="1978" y="1550464"/>
                  </a:cubicBezTo>
                  <a:cubicBezTo>
                    <a:pt x="712" y="1549197"/>
                    <a:pt x="0" y="1547479"/>
                    <a:pt x="0" y="1545688"/>
                  </a:cubicBezTo>
                  <a:lnTo>
                    <a:pt x="0" y="6754"/>
                  </a:lnTo>
                  <a:cubicBezTo>
                    <a:pt x="0" y="4962"/>
                    <a:pt x="712" y="3245"/>
                    <a:pt x="1978" y="1978"/>
                  </a:cubicBezTo>
                  <a:cubicBezTo>
                    <a:pt x="3245" y="712"/>
                    <a:pt x="4962" y="0"/>
                    <a:pt x="6754"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8" id="8"/>
            <p:cNvSpPr txBox="true"/>
            <p:nvPr/>
          </p:nvSpPr>
          <p:spPr>
            <a:xfrm>
              <a:off x="0" y="-47625"/>
              <a:ext cx="3501643" cy="16000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9" id="9"/>
          <p:cNvGrpSpPr/>
          <p:nvPr/>
        </p:nvGrpSpPr>
        <p:grpSpPr>
          <a:xfrm rot="0">
            <a:off x="12012930" y="1445485"/>
            <a:ext cx="5246370" cy="7812815"/>
            <a:chOff x="0" y="0"/>
            <a:chExt cx="812800" cy="1210409"/>
          </a:xfrm>
        </p:grpSpPr>
        <p:sp>
          <p:nvSpPr>
            <p:cNvPr name="Freeform 10" id="10"/>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
        <p:nvSpPr>
          <p:cNvPr name="TextBox 11" id="11"/>
          <p:cNvSpPr txBox="true"/>
          <p:nvPr/>
        </p:nvSpPr>
        <p:spPr>
          <a:xfrm rot="0">
            <a:off x="1028700" y="3822768"/>
            <a:ext cx="9469270" cy="5033980"/>
          </a:xfrm>
          <a:prstGeom prst="rect">
            <a:avLst/>
          </a:prstGeom>
        </p:spPr>
        <p:txBody>
          <a:bodyPr anchor="t" rtlCol="false" tIns="0" lIns="0" bIns="0" rIns="0">
            <a:spAutoFit/>
          </a:bodyPr>
          <a:lstStyle/>
          <a:p>
            <a:pPr algn="l">
              <a:lnSpc>
                <a:spcPts val="4480"/>
              </a:lnSpc>
            </a:pPr>
            <a:r>
              <a:rPr lang="en-US" sz="3200">
                <a:solidFill>
                  <a:srgbClr val="FFFFFF"/>
                </a:solidFill>
                <a:latin typeface="Nunito"/>
                <a:ea typeface="Nunito"/>
                <a:cs typeface="Nunito"/>
                <a:sym typeface="Nunito"/>
              </a:rPr>
              <a:t>Returns white (255) only if both pixels are wh</a:t>
            </a:r>
            <a:r>
              <a:rPr lang="en-US" sz="3200">
                <a:solidFill>
                  <a:srgbClr val="FFFFFF"/>
                </a:solidFill>
                <a:latin typeface="Nunito"/>
                <a:ea typeface="Nunito"/>
                <a:cs typeface="Nunito"/>
                <a:sym typeface="Nunito"/>
              </a:rPr>
              <a:t>ite at the same position in images else returns black .</a:t>
            </a:r>
          </a:p>
          <a:p>
            <a:pPr algn="l">
              <a:lnSpc>
                <a:spcPts val="4480"/>
              </a:lnSpc>
            </a:pPr>
            <a:r>
              <a:rPr lang="en-US" sz="3200">
                <a:solidFill>
                  <a:srgbClr val="FFFFFF"/>
                </a:solidFill>
                <a:latin typeface="Nunito"/>
                <a:ea typeface="Nunito"/>
                <a:cs typeface="Nunito"/>
                <a:sym typeface="Nunito"/>
              </a:rPr>
              <a:t>Use Case:</a:t>
            </a:r>
          </a:p>
          <a:p>
            <a:pPr algn="l" marL="690881" indent="-345440" lvl="1">
              <a:lnSpc>
                <a:spcPts val="4480"/>
              </a:lnSpc>
              <a:buFont typeface="Arial"/>
              <a:buChar char="•"/>
            </a:pPr>
            <a:r>
              <a:rPr lang="en-US" sz="3200">
                <a:solidFill>
                  <a:srgbClr val="FFFFFF"/>
                </a:solidFill>
                <a:latin typeface="Nunito"/>
                <a:ea typeface="Nunito"/>
                <a:cs typeface="Nunito"/>
                <a:sym typeface="Nunito"/>
              </a:rPr>
              <a:t>Extracting overlapping regions (e.g., applying a mask to an image).</a:t>
            </a:r>
          </a:p>
          <a:p>
            <a:pPr algn="l" marL="690881" indent="-345440" lvl="1">
              <a:lnSpc>
                <a:spcPts val="4480"/>
              </a:lnSpc>
              <a:buFont typeface="Arial"/>
              <a:buChar char="•"/>
            </a:pPr>
            <a:r>
              <a:rPr lang="en-US" sz="3200">
                <a:solidFill>
                  <a:srgbClr val="FFFFFF"/>
                </a:solidFill>
                <a:latin typeface="Nunito"/>
                <a:ea typeface="Nunito"/>
                <a:cs typeface="Nunito"/>
                <a:sym typeface="Nunito"/>
              </a:rPr>
              <a:t>Example: Keep only the circular area of an object using a circular mask</a:t>
            </a:r>
          </a:p>
          <a:p>
            <a:pPr algn="l">
              <a:lnSpc>
                <a:spcPts val="4480"/>
              </a:lnSpc>
            </a:pPr>
          </a:p>
          <a:p>
            <a:pPr algn="l">
              <a:lnSpc>
                <a:spcPts val="4480"/>
              </a:lnSpc>
            </a:pPr>
          </a:p>
        </p:txBody>
      </p:sp>
      <p:sp>
        <p:nvSpPr>
          <p:cNvPr name="TextBox 12" id="12"/>
          <p:cNvSpPr txBox="true"/>
          <p:nvPr/>
        </p:nvSpPr>
        <p:spPr>
          <a:xfrm rot="0">
            <a:off x="1028700" y="2267055"/>
            <a:ext cx="9050121" cy="1287631"/>
          </a:xfrm>
          <a:prstGeom prst="rect">
            <a:avLst/>
          </a:prstGeom>
        </p:spPr>
        <p:txBody>
          <a:bodyPr anchor="t" rtlCol="false" tIns="0" lIns="0" bIns="0" rIns="0">
            <a:spAutoFit/>
          </a:bodyPr>
          <a:lstStyle/>
          <a:p>
            <a:pPr algn="l">
              <a:lnSpc>
                <a:spcPts val="5084"/>
              </a:lnSpc>
            </a:pPr>
            <a:r>
              <a:rPr lang="en-US" sz="4499">
                <a:solidFill>
                  <a:srgbClr val="FFFFFF"/>
                </a:solidFill>
                <a:latin typeface="Archivo Black"/>
                <a:ea typeface="Archivo Black"/>
                <a:cs typeface="Archivo Black"/>
                <a:sym typeface="Archivo Black"/>
              </a:rPr>
              <a:t>bitwise_and: Common pixels (intersection)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77900"/>
            <a:ext cx="10984230"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Bitwise Operations on Images</a:t>
            </a:r>
          </a:p>
        </p:txBody>
      </p:sp>
      <p:grpSp>
        <p:nvGrpSpPr>
          <p:cNvPr name="Group 3" id="3"/>
          <p:cNvGrpSpPr/>
          <p:nvPr/>
        </p:nvGrpSpPr>
        <p:grpSpPr>
          <a:xfrm rot="0">
            <a:off x="863100" y="1974582"/>
            <a:ext cx="10385389" cy="7864137"/>
            <a:chOff x="0" y="0"/>
            <a:chExt cx="3524873" cy="2669142"/>
          </a:xfrm>
        </p:grpSpPr>
        <p:sp>
          <p:nvSpPr>
            <p:cNvPr name="Freeform 4" id="4"/>
            <p:cNvSpPr/>
            <p:nvPr/>
          </p:nvSpPr>
          <p:spPr>
            <a:xfrm flipH="false" flipV="false" rot="0">
              <a:off x="0" y="0"/>
              <a:ext cx="3524872" cy="2669142"/>
            </a:xfrm>
            <a:custGeom>
              <a:avLst/>
              <a:gdLst/>
              <a:ahLst/>
              <a:cxnLst/>
              <a:rect r="r" b="b" t="t" l="l"/>
              <a:pathLst>
                <a:path h="2669142" w="3524872">
                  <a:moveTo>
                    <a:pt x="6709" y="0"/>
                  </a:moveTo>
                  <a:lnTo>
                    <a:pt x="3518163" y="0"/>
                  </a:lnTo>
                  <a:cubicBezTo>
                    <a:pt x="3521869" y="0"/>
                    <a:pt x="3524872" y="3004"/>
                    <a:pt x="3524872" y="6709"/>
                  </a:cubicBezTo>
                  <a:lnTo>
                    <a:pt x="3524872" y="2662433"/>
                  </a:lnTo>
                  <a:cubicBezTo>
                    <a:pt x="3524872" y="2666138"/>
                    <a:pt x="3521869" y="2669142"/>
                    <a:pt x="3518163" y="2669142"/>
                  </a:cubicBezTo>
                  <a:lnTo>
                    <a:pt x="6709" y="2669142"/>
                  </a:lnTo>
                  <a:cubicBezTo>
                    <a:pt x="4930" y="2669142"/>
                    <a:pt x="3223" y="2668435"/>
                    <a:pt x="1965" y="2667177"/>
                  </a:cubicBezTo>
                  <a:cubicBezTo>
                    <a:pt x="707" y="2665919"/>
                    <a:pt x="0" y="2664213"/>
                    <a:pt x="0" y="2662433"/>
                  </a:cubicBezTo>
                  <a:lnTo>
                    <a:pt x="0" y="6709"/>
                  </a:lnTo>
                  <a:cubicBezTo>
                    <a:pt x="0" y="3004"/>
                    <a:pt x="3004" y="0"/>
                    <a:pt x="6709"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5" id="5"/>
            <p:cNvSpPr txBox="true"/>
            <p:nvPr/>
          </p:nvSpPr>
          <p:spPr>
            <a:xfrm>
              <a:off x="0" y="-47625"/>
              <a:ext cx="3524873" cy="27167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6" id="6"/>
          <p:cNvGrpSpPr/>
          <p:nvPr/>
        </p:nvGrpSpPr>
        <p:grpSpPr>
          <a:xfrm rot="5400000">
            <a:off x="10842534" y="2841534"/>
            <a:ext cx="10316948" cy="4573984"/>
            <a:chOff x="0" y="0"/>
            <a:chExt cx="3501643" cy="1552442"/>
          </a:xfrm>
        </p:grpSpPr>
        <p:sp>
          <p:nvSpPr>
            <p:cNvPr name="Freeform 7" id="7"/>
            <p:cNvSpPr/>
            <p:nvPr/>
          </p:nvSpPr>
          <p:spPr>
            <a:xfrm flipH="false" flipV="false" rot="0">
              <a:off x="0" y="0"/>
              <a:ext cx="3501643" cy="1552442"/>
            </a:xfrm>
            <a:custGeom>
              <a:avLst/>
              <a:gdLst/>
              <a:ahLst/>
              <a:cxnLst/>
              <a:rect r="r" b="b" t="t" l="l"/>
              <a:pathLst>
                <a:path h="1552442" w="3501643">
                  <a:moveTo>
                    <a:pt x="6754" y="0"/>
                  </a:moveTo>
                  <a:lnTo>
                    <a:pt x="3494889" y="0"/>
                  </a:lnTo>
                  <a:cubicBezTo>
                    <a:pt x="3496681" y="0"/>
                    <a:pt x="3498398" y="712"/>
                    <a:pt x="3499665" y="1978"/>
                  </a:cubicBezTo>
                  <a:cubicBezTo>
                    <a:pt x="3500932" y="3245"/>
                    <a:pt x="3501643" y="4962"/>
                    <a:pt x="3501643" y="6754"/>
                  </a:cubicBezTo>
                  <a:lnTo>
                    <a:pt x="3501643" y="1545688"/>
                  </a:lnTo>
                  <a:cubicBezTo>
                    <a:pt x="3501643" y="1547479"/>
                    <a:pt x="3500932" y="1549197"/>
                    <a:pt x="3499665" y="1550464"/>
                  </a:cubicBezTo>
                  <a:cubicBezTo>
                    <a:pt x="3498398" y="1551730"/>
                    <a:pt x="3496681" y="1552442"/>
                    <a:pt x="3494889" y="1552442"/>
                  </a:cubicBezTo>
                  <a:lnTo>
                    <a:pt x="6754" y="1552442"/>
                  </a:lnTo>
                  <a:cubicBezTo>
                    <a:pt x="4962" y="1552442"/>
                    <a:pt x="3245" y="1551730"/>
                    <a:pt x="1978" y="1550464"/>
                  </a:cubicBezTo>
                  <a:cubicBezTo>
                    <a:pt x="712" y="1549197"/>
                    <a:pt x="0" y="1547479"/>
                    <a:pt x="0" y="1545688"/>
                  </a:cubicBezTo>
                  <a:lnTo>
                    <a:pt x="0" y="6754"/>
                  </a:lnTo>
                  <a:cubicBezTo>
                    <a:pt x="0" y="4962"/>
                    <a:pt x="712" y="3245"/>
                    <a:pt x="1978" y="1978"/>
                  </a:cubicBezTo>
                  <a:cubicBezTo>
                    <a:pt x="3245" y="712"/>
                    <a:pt x="4962" y="0"/>
                    <a:pt x="6754"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8" id="8"/>
            <p:cNvSpPr txBox="true"/>
            <p:nvPr/>
          </p:nvSpPr>
          <p:spPr>
            <a:xfrm>
              <a:off x="0" y="-47625"/>
              <a:ext cx="3501643" cy="16000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9" id="9"/>
          <p:cNvGrpSpPr/>
          <p:nvPr/>
        </p:nvGrpSpPr>
        <p:grpSpPr>
          <a:xfrm rot="0">
            <a:off x="12012930" y="1445485"/>
            <a:ext cx="5246370" cy="7812815"/>
            <a:chOff x="0" y="0"/>
            <a:chExt cx="812800" cy="1210409"/>
          </a:xfrm>
        </p:grpSpPr>
        <p:sp>
          <p:nvSpPr>
            <p:cNvPr name="Freeform 10" id="10"/>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
        <p:nvSpPr>
          <p:cNvPr name="TextBox 11" id="11"/>
          <p:cNvSpPr txBox="true"/>
          <p:nvPr/>
        </p:nvSpPr>
        <p:spPr>
          <a:xfrm rot="0">
            <a:off x="1028700" y="3822768"/>
            <a:ext cx="9469270" cy="4471968"/>
          </a:xfrm>
          <a:prstGeom prst="rect">
            <a:avLst/>
          </a:prstGeom>
        </p:spPr>
        <p:txBody>
          <a:bodyPr anchor="t" rtlCol="false" tIns="0" lIns="0" bIns="0" rIns="0">
            <a:spAutoFit/>
          </a:bodyPr>
          <a:lstStyle/>
          <a:p>
            <a:pPr algn="l" marL="690881" indent="-345440" lvl="1">
              <a:lnSpc>
                <a:spcPts val="4480"/>
              </a:lnSpc>
              <a:buFont typeface="Arial"/>
              <a:buChar char="•"/>
            </a:pPr>
            <a:r>
              <a:rPr lang="en-US" sz="3200">
                <a:solidFill>
                  <a:srgbClr val="FFFFFF"/>
                </a:solidFill>
                <a:latin typeface="Nunito"/>
                <a:ea typeface="Nunito"/>
                <a:cs typeface="Nunito"/>
                <a:sym typeface="Nunito"/>
              </a:rPr>
              <a:t>Returns white (255) if specific pixels in either image is wh</a:t>
            </a:r>
            <a:r>
              <a:rPr lang="en-US" sz="3200">
                <a:solidFill>
                  <a:srgbClr val="FFFFFF"/>
                </a:solidFill>
                <a:latin typeface="Nunito"/>
                <a:ea typeface="Nunito"/>
                <a:cs typeface="Nunito"/>
                <a:sym typeface="Nunito"/>
              </a:rPr>
              <a:t>ite.</a:t>
            </a:r>
          </a:p>
          <a:p>
            <a:pPr algn="l" marL="690881" indent="-345440" lvl="1">
              <a:lnSpc>
                <a:spcPts val="4480"/>
              </a:lnSpc>
              <a:buFont typeface="Arial"/>
              <a:buChar char="•"/>
            </a:pPr>
            <a:r>
              <a:rPr lang="en-US" sz="3200">
                <a:solidFill>
                  <a:srgbClr val="FFFFFF"/>
                </a:solidFill>
                <a:latin typeface="Nunito"/>
                <a:ea typeface="Nunito"/>
                <a:cs typeface="Nunito"/>
                <a:sym typeface="Nunito"/>
              </a:rPr>
              <a:t>Only returns black </a:t>
            </a:r>
            <a:r>
              <a:rPr lang="en-US" sz="3200">
                <a:solidFill>
                  <a:srgbClr val="FFFFFF"/>
                </a:solidFill>
                <a:latin typeface="Nunito"/>
                <a:ea typeface="Nunito"/>
                <a:cs typeface="Nunito"/>
                <a:sym typeface="Nunito"/>
              </a:rPr>
              <a:t>(0) if both pixels are black.</a:t>
            </a:r>
          </a:p>
          <a:p>
            <a:pPr algn="l" marL="690881" indent="-345440" lvl="1">
              <a:lnSpc>
                <a:spcPts val="4480"/>
              </a:lnSpc>
              <a:buFont typeface="Arial"/>
              <a:buChar char="•"/>
            </a:pPr>
            <a:r>
              <a:rPr lang="en-US" sz="3200">
                <a:solidFill>
                  <a:srgbClr val="FFFFFF"/>
                </a:solidFill>
                <a:latin typeface="Nunito"/>
                <a:ea typeface="Nunito"/>
                <a:cs typeface="Nunito"/>
                <a:sym typeface="Nunito"/>
              </a:rPr>
              <a:t>Use Case:</a:t>
            </a:r>
          </a:p>
          <a:p>
            <a:pPr algn="l" marL="1381761" indent="-460587" lvl="2">
              <a:lnSpc>
                <a:spcPts val="4480"/>
              </a:lnSpc>
              <a:buFont typeface="Arial"/>
              <a:buChar char="⚬"/>
            </a:pPr>
            <a:r>
              <a:rPr lang="en-US" sz="3200">
                <a:solidFill>
                  <a:srgbClr val="FFFFFF"/>
                </a:solidFill>
                <a:latin typeface="Nunito"/>
                <a:ea typeface="Nunito"/>
                <a:cs typeface="Nunito"/>
                <a:sym typeface="Nunito"/>
              </a:rPr>
              <a:t>Merging two regions of interest (ROIs).</a:t>
            </a:r>
          </a:p>
          <a:p>
            <a:pPr algn="l" marL="1381761" indent="-460587" lvl="2">
              <a:lnSpc>
                <a:spcPts val="4480"/>
              </a:lnSpc>
              <a:buFont typeface="Arial"/>
              <a:buChar char="⚬"/>
            </a:pPr>
            <a:r>
              <a:rPr lang="en-US" sz="3200">
                <a:solidFill>
                  <a:srgbClr val="FFFFFF"/>
                </a:solidFill>
                <a:latin typeface="Nunito"/>
                <a:ea typeface="Nunito"/>
                <a:cs typeface="Nunito"/>
                <a:sym typeface="Nunito"/>
              </a:rPr>
              <a:t>Useful in image combination, overlays, or shape unions.</a:t>
            </a:r>
          </a:p>
          <a:p>
            <a:pPr algn="l">
              <a:lnSpc>
                <a:spcPts val="4480"/>
              </a:lnSpc>
            </a:pPr>
          </a:p>
        </p:txBody>
      </p:sp>
      <p:sp>
        <p:nvSpPr>
          <p:cNvPr name="TextBox 12" id="12"/>
          <p:cNvSpPr txBox="true"/>
          <p:nvPr/>
        </p:nvSpPr>
        <p:spPr>
          <a:xfrm rot="0">
            <a:off x="1028700" y="2267055"/>
            <a:ext cx="9050121" cy="1287631"/>
          </a:xfrm>
          <a:prstGeom prst="rect">
            <a:avLst/>
          </a:prstGeom>
        </p:spPr>
        <p:txBody>
          <a:bodyPr anchor="t" rtlCol="false" tIns="0" lIns="0" bIns="0" rIns="0">
            <a:spAutoFit/>
          </a:bodyPr>
          <a:lstStyle/>
          <a:p>
            <a:pPr algn="l">
              <a:lnSpc>
                <a:spcPts val="5084"/>
              </a:lnSpc>
            </a:pPr>
            <a:r>
              <a:rPr lang="en-US" sz="4499">
                <a:solidFill>
                  <a:srgbClr val="FFFFFF"/>
                </a:solidFill>
                <a:latin typeface="Archivo Black"/>
                <a:ea typeface="Archivo Black"/>
                <a:cs typeface="Archivo Black"/>
                <a:sym typeface="Archivo Black"/>
              </a:rPr>
              <a:t>bitwise_or: All active pixels (union)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77900"/>
            <a:ext cx="10984230"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Bitwise Operations on Images</a:t>
            </a:r>
          </a:p>
        </p:txBody>
      </p:sp>
      <p:grpSp>
        <p:nvGrpSpPr>
          <p:cNvPr name="Group 3" id="3"/>
          <p:cNvGrpSpPr/>
          <p:nvPr/>
        </p:nvGrpSpPr>
        <p:grpSpPr>
          <a:xfrm rot="0">
            <a:off x="863100" y="1974582"/>
            <a:ext cx="10385389" cy="7864137"/>
            <a:chOff x="0" y="0"/>
            <a:chExt cx="3524873" cy="2669142"/>
          </a:xfrm>
        </p:grpSpPr>
        <p:sp>
          <p:nvSpPr>
            <p:cNvPr name="Freeform 4" id="4"/>
            <p:cNvSpPr/>
            <p:nvPr/>
          </p:nvSpPr>
          <p:spPr>
            <a:xfrm flipH="false" flipV="false" rot="0">
              <a:off x="0" y="0"/>
              <a:ext cx="3524872" cy="2669142"/>
            </a:xfrm>
            <a:custGeom>
              <a:avLst/>
              <a:gdLst/>
              <a:ahLst/>
              <a:cxnLst/>
              <a:rect r="r" b="b" t="t" l="l"/>
              <a:pathLst>
                <a:path h="2669142" w="3524872">
                  <a:moveTo>
                    <a:pt x="6709" y="0"/>
                  </a:moveTo>
                  <a:lnTo>
                    <a:pt x="3518163" y="0"/>
                  </a:lnTo>
                  <a:cubicBezTo>
                    <a:pt x="3521869" y="0"/>
                    <a:pt x="3524872" y="3004"/>
                    <a:pt x="3524872" y="6709"/>
                  </a:cubicBezTo>
                  <a:lnTo>
                    <a:pt x="3524872" y="2662433"/>
                  </a:lnTo>
                  <a:cubicBezTo>
                    <a:pt x="3524872" y="2666138"/>
                    <a:pt x="3521869" y="2669142"/>
                    <a:pt x="3518163" y="2669142"/>
                  </a:cubicBezTo>
                  <a:lnTo>
                    <a:pt x="6709" y="2669142"/>
                  </a:lnTo>
                  <a:cubicBezTo>
                    <a:pt x="4930" y="2669142"/>
                    <a:pt x="3223" y="2668435"/>
                    <a:pt x="1965" y="2667177"/>
                  </a:cubicBezTo>
                  <a:cubicBezTo>
                    <a:pt x="707" y="2665919"/>
                    <a:pt x="0" y="2664213"/>
                    <a:pt x="0" y="2662433"/>
                  </a:cubicBezTo>
                  <a:lnTo>
                    <a:pt x="0" y="6709"/>
                  </a:lnTo>
                  <a:cubicBezTo>
                    <a:pt x="0" y="3004"/>
                    <a:pt x="3004" y="0"/>
                    <a:pt x="6709"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5" id="5"/>
            <p:cNvSpPr txBox="true"/>
            <p:nvPr/>
          </p:nvSpPr>
          <p:spPr>
            <a:xfrm>
              <a:off x="0" y="-47625"/>
              <a:ext cx="3524873" cy="27167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6" id="6"/>
          <p:cNvGrpSpPr/>
          <p:nvPr/>
        </p:nvGrpSpPr>
        <p:grpSpPr>
          <a:xfrm rot="5400000">
            <a:off x="10842534" y="2841534"/>
            <a:ext cx="10316948" cy="4573984"/>
            <a:chOff x="0" y="0"/>
            <a:chExt cx="3501643" cy="1552442"/>
          </a:xfrm>
        </p:grpSpPr>
        <p:sp>
          <p:nvSpPr>
            <p:cNvPr name="Freeform 7" id="7"/>
            <p:cNvSpPr/>
            <p:nvPr/>
          </p:nvSpPr>
          <p:spPr>
            <a:xfrm flipH="false" flipV="false" rot="0">
              <a:off x="0" y="0"/>
              <a:ext cx="3501643" cy="1552442"/>
            </a:xfrm>
            <a:custGeom>
              <a:avLst/>
              <a:gdLst/>
              <a:ahLst/>
              <a:cxnLst/>
              <a:rect r="r" b="b" t="t" l="l"/>
              <a:pathLst>
                <a:path h="1552442" w="3501643">
                  <a:moveTo>
                    <a:pt x="6754" y="0"/>
                  </a:moveTo>
                  <a:lnTo>
                    <a:pt x="3494889" y="0"/>
                  </a:lnTo>
                  <a:cubicBezTo>
                    <a:pt x="3496681" y="0"/>
                    <a:pt x="3498398" y="712"/>
                    <a:pt x="3499665" y="1978"/>
                  </a:cubicBezTo>
                  <a:cubicBezTo>
                    <a:pt x="3500932" y="3245"/>
                    <a:pt x="3501643" y="4962"/>
                    <a:pt x="3501643" y="6754"/>
                  </a:cubicBezTo>
                  <a:lnTo>
                    <a:pt x="3501643" y="1545688"/>
                  </a:lnTo>
                  <a:cubicBezTo>
                    <a:pt x="3501643" y="1547479"/>
                    <a:pt x="3500932" y="1549197"/>
                    <a:pt x="3499665" y="1550464"/>
                  </a:cubicBezTo>
                  <a:cubicBezTo>
                    <a:pt x="3498398" y="1551730"/>
                    <a:pt x="3496681" y="1552442"/>
                    <a:pt x="3494889" y="1552442"/>
                  </a:cubicBezTo>
                  <a:lnTo>
                    <a:pt x="6754" y="1552442"/>
                  </a:lnTo>
                  <a:cubicBezTo>
                    <a:pt x="4962" y="1552442"/>
                    <a:pt x="3245" y="1551730"/>
                    <a:pt x="1978" y="1550464"/>
                  </a:cubicBezTo>
                  <a:cubicBezTo>
                    <a:pt x="712" y="1549197"/>
                    <a:pt x="0" y="1547479"/>
                    <a:pt x="0" y="1545688"/>
                  </a:cubicBezTo>
                  <a:lnTo>
                    <a:pt x="0" y="6754"/>
                  </a:lnTo>
                  <a:cubicBezTo>
                    <a:pt x="0" y="4962"/>
                    <a:pt x="712" y="3245"/>
                    <a:pt x="1978" y="1978"/>
                  </a:cubicBezTo>
                  <a:cubicBezTo>
                    <a:pt x="3245" y="712"/>
                    <a:pt x="4962" y="0"/>
                    <a:pt x="6754"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8" id="8"/>
            <p:cNvSpPr txBox="true"/>
            <p:nvPr/>
          </p:nvSpPr>
          <p:spPr>
            <a:xfrm>
              <a:off x="0" y="-47625"/>
              <a:ext cx="3501643" cy="16000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9" id="9"/>
          <p:cNvGrpSpPr/>
          <p:nvPr/>
        </p:nvGrpSpPr>
        <p:grpSpPr>
          <a:xfrm rot="0">
            <a:off x="12012930" y="1445485"/>
            <a:ext cx="5246370" cy="7812815"/>
            <a:chOff x="0" y="0"/>
            <a:chExt cx="812800" cy="1210409"/>
          </a:xfrm>
        </p:grpSpPr>
        <p:sp>
          <p:nvSpPr>
            <p:cNvPr name="Freeform 10" id="10"/>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
        <p:nvSpPr>
          <p:cNvPr name="TextBox 11" id="11"/>
          <p:cNvSpPr txBox="true"/>
          <p:nvPr/>
        </p:nvSpPr>
        <p:spPr>
          <a:xfrm rot="0">
            <a:off x="1028700" y="3822768"/>
            <a:ext cx="9469270" cy="5033980"/>
          </a:xfrm>
          <a:prstGeom prst="rect">
            <a:avLst/>
          </a:prstGeom>
        </p:spPr>
        <p:txBody>
          <a:bodyPr anchor="t" rtlCol="false" tIns="0" lIns="0" bIns="0" rIns="0">
            <a:spAutoFit/>
          </a:bodyPr>
          <a:lstStyle/>
          <a:p>
            <a:pPr algn="l" marL="690881" indent="-345440" lvl="1">
              <a:lnSpc>
                <a:spcPts val="4480"/>
              </a:lnSpc>
              <a:buFont typeface="Arial"/>
              <a:buChar char="•"/>
            </a:pPr>
            <a:r>
              <a:rPr lang="en-US" sz="3200">
                <a:solidFill>
                  <a:srgbClr val="FFFFFF"/>
                </a:solidFill>
                <a:latin typeface="Nunito"/>
                <a:ea typeface="Nunito"/>
                <a:cs typeface="Nunito"/>
                <a:sym typeface="Nunito"/>
              </a:rPr>
              <a:t>Returns white (255) if only one of the pixels in both images is wh</a:t>
            </a:r>
            <a:r>
              <a:rPr lang="en-US" sz="3200">
                <a:solidFill>
                  <a:srgbClr val="FFFFFF"/>
                </a:solidFill>
                <a:latin typeface="Nunito"/>
                <a:ea typeface="Nunito"/>
                <a:cs typeface="Nunito"/>
                <a:sym typeface="Nunito"/>
              </a:rPr>
              <a:t>ite.</a:t>
            </a:r>
          </a:p>
          <a:p>
            <a:pPr algn="l" marL="690881" indent="-345440" lvl="1">
              <a:lnSpc>
                <a:spcPts val="4480"/>
              </a:lnSpc>
              <a:buFont typeface="Arial"/>
              <a:buChar char="•"/>
            </a:pPr>
            <a:r>
              <a:rPr lang="en-US" sz="3200">
                <a:solidFill>
                  <a:srgbClr val="FFFFFF"/>
                </a:solidFill>
                <a:latin typeface="Nunito"/>
                <a:ea typeface="Nunito"/>
                <a:cs typeface="Nunito"/>
                <a:sym typeface="Nunito"/>
              </a:rPr>
              <a:t>Returns black (0)</a:t>
            </a:r>
            <a:r>
              <a:rPr lang="en-US" sz="3200">
                <a:solidFill>
                  <a:srgbClr val="FFFFFF"/>
                </a:solidFill>
                <a:latin typeface="Nunito"/>
                <a:ea typeface="Nunito"/>
                <a:cs typeface="Nunito"/>
                <a:sym typeface="Nunito"/>
              </a:rPr>
              <a:t> if both are black or both are white.</a:t>
            </a:r>
          </a:p>
          <a:p>
            <a:pPr algn="l" marL="690881" indent="-345440" lvl="1">
              <a:lnSpc>
                <a:spcPts val="4480"/>
              </a:lnSpc>
              <a:buFont typeface="Arial"/>
              <a:buChar char="•"/>
            </a:pPr>
            <a:r>
              <a:rPr lang="en-US" sz="3200">
                <a:solidFill>
                  <a:srgbClr val="FFFFFF"/>
                </a:solidFill>
                <a:latin typeface="Nunito"/>
                <a:ea typeface="Nunito"/>
                <a:cs typeface="Nunito"/>
                <a:sym typeface="Nunito"/>
              </a:rPr>
              <a:t>Use Case:</a:t>
            </a:r>
          </a:p>
          <a:p>
            <a:pPr algn="l" marL="1381761" indent="-460587" lvl="2">
              <a:lnSpc>
                <a:spcPts val="4480"/>
              </a:lnSpc>
              <a:buFont typeface="Arial"/>
              <a:buChar char="⚬"/>
            </a:pPr>
            <a:r>
              <a:rPr lang="en-US" sz="3200">
                <a:solidFill>
                  <a:srgbClr val="FFFFFF"/>
                </a:solidFill>
                <a:latin typeface="Nunito"/>
                <a:ea typeface="Nunito"/>
                <a:cs typeface="Nunito"/>
                <a:sym typeface="Nunito"/>
              </a:rPr>
              <a:t>Highlight non-overlapping regions.</a:t>
            </a:r>
          </a:p>
          <a:p>
            <a:pPr algn="l" marL="1381761" indent="-460587" lvl="2">
              <a:lnSpc>
                <a:spcPts val="4480"/>
              </a:lnSpc>
              <a:buFont typeface="Arial"/>
              <a:buChar char="⚬"/>
            </a:pPr>
            <a:r>
              <a:rPr lang="en-US" sz="3200">
                <a:solidFill>
                  <a:srgbClr val="FFFFFF"/>
                </a:solidFill>
                <a:latin typeface="Nunito"/>
                <a:ea typeface="Nunito"/>
                <a:cs typeface="Nunito"/>
                <a:sym typeface="Nunito"/>
              </a:rPr>
              <a:t>Used in creating outlines or comparing masks.</a:t>
            </a:r>
          </a:p>
          <a:p>
            <a:pPr algn="l">
              <a:lnSpc>
                <a:spcPts val="4480"/>
              </a:lnSpc>
            </a:pPr>
          </a:p>
        </p:txBody>
      </p:sp>
      <p:sp>
        <p:nvSpPr>
          <p:cNvPr name="TextBox 12" id="12"/>
          <p:cNvSpPr txBox="true"/>
          <p:nvPr/>
        </p:nvSpPr>
        <p:spPr>
          <a:xfrm rot="0">
            <a:off x="1028700" y="2267055"/>
            <a:ext cx="9050121" cy="649530"/>
          </a:xfrm>
          <a:prstGeom prst="rect">
            <a:avLst/>
          </a:prstGeom>
        </p:spPr>
        <p:txBody>
          <a:bodyPr anchor="t" rtlCol="false" tIns="0" lIns="0" bIns="0" rIns="0">
            <a:spAutoFit/>
          </a:bodyPr>
          <a:lstStyle/>
          <a:p>
            <a:pPr algn="l">
              <a:lnSpc>
                <a:spcPts val="5084"/>
              </a:lnSpc>
            </a:pPr>
            <a:r>
              <a:rPr lang="en-US" sz="4499">
                <a:solidFill>
                  <a:srgbClr val="FFFFFF"/>
                </a:solidFill>
                <a:latin typeface="Archivo Black"/>
                <a:ea typeface="Archivo Black"/>
                <a:cs typeface="Archivo Black"/>
                <a:sym typeface="Archivo Black"/>
              </a:rPr>
              <a:t>bitwise_xor: Exclusive pixels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77900"/>
            <a:ext cx="10984230"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Bitwise Operations on Images</a:t>
            </a:r>
          </a:p>
        </p:txBody>
      </p:sp>
      <p:grpSp>
        <p:nvGrpSpPr>
          <p:cNvPr name="Group 3" id="3"/>
          <p:cNvGrpSpPr/>
          <p:nvPr/>
        </p:nvGrpSpPr>
        <p:grpSpPr>
          <a:xfrm rot="0">
            <a:off x="863100" y="1974582"/>
            <a:ext cx="10385389" cy="7864137"/>
            <a:chOff x="0" y="0"/>
            <a:chExt cx="3524873" cy="2669142"/>
          </a:xfrm>
        </p:grpSpPr>
        <p:sp>
          <p:nvSpPr>
            <p:cNvPr name="Freeform 4" id="4"/>
            <p:cNvSpPr/>
            <p:nvPr/>
          </p:nvSpPr>
          <p:spPr>
            <a:xfrm flipH="false" flipV="false" rot="0">
              <a:off x="0" y="0"/>
              <a:ext cx="3524872" cy="2669142"/>
            </a:xfrm>
            <a:custGeom>
              <a:avLst/>
              <a:gdLst/>
              <a:ahLst/>
              <a:cxnLst/>
              <a:rect r="r" b="b" t="t" l="l"/>
              <a:pathLst>
                <a:path h="2669142" w="3524872">
                  <a:moveTo>
                    <a:pt x="6709" y="0"/>
                  </a:moveTo>
                  <a:lnTo>
                    <a:pt x="3518163" y="0"/>
                  </a:lnTo>
                  <a:cubicBezTo>
                    <a:pt x="3521869" y="0"/>
                    <a:pt x="3524872" y="3004"/>
                    <a:pt x="3524872" y="6709"/>
                  </a:cubicBezTo>
                  <a:lnTo>
                    <a:pt x="3524872" y="2662433"/>
                  </a:lnTo>
                  <a:cubicBezTo>
                    <a:pt x="3524872" y="2666138"/>
                    <a:pt x="3521869" y="2669142"/>
                    <a:pt x="3518163" y="2669142"/>
                  </a:cubicBezTo>
                  <a:lnTo>
                    <a:pt x="6709" y="2669142"/>
                  </a:lnTo>
                  <a:cubicBezTo>
                    <a:pt x="4930" y="2669142"/>
                    <a:pt x="3223" y="2668435"/>
                    <a:pt x="1965" y="2667177"/>
                  </a:cubicBezTo>
                  <a:cubicBezTo>
                    <a:pt x="707" y="2665919"/>
                    <a:pt x="0" y="2664213"/>
                    <a:pt x="0" y="2662433"/>
                  </a:cubicBezTo>
                  <a:lnTo>
                    <a:pt x="0" y="6709"/>
                  </a:lnTo>
                  <a:cubicBezTo>
                    <a:pt x="0" y="3004"/>
                    <a:pt x="3004" y="0"/>
                    <a:pt x="6709"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5" id="5"/>
            <p:cNvSpPr txBox="true"/>
            <p:nvPr/>
          </p:nvSpPr>
          <p:spPr>
            <a:xfrm>
              <a:off x="0" y="-47625"/>
              <a:ext cx="3524873" cy="27167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6" id="6"/>
          <p:cNvGrpSpPr/>
          <p:nvPr/>
        </p:nvGrpSpPr>
        <p:grpSpPr>
          <a:xfrm rot="5400000">
            <a:off x="10842534" y="2841534"/>
            <a:ext cx="10316948" cy="4573984"/>
            <a:chOff x="0" y="0"/>
            <a:chExt cx="3501643" cy="1552442"/>
          </a:xfrm>
        </p:grpSpPr>
        <p:sp>
          <p:nvSpPr>
            <p:cNvPr name="Freeform 7" id="7"/>
            <p:cNvSpPr/>
            <p:nvPr/>
          </p:nvSpPr>
          <p:spPr>
            <a:xfrm flipH="false" flipV="false" rot="0">
              <a:off x="0" y="0"/>
              <a:ext cx="3501643" cy="1552442"/>
            </a:xfrm>
            <a:custGeom>
              <a:avLst/>
              <a:gdLst/>
              <a:ahLst/>
              <a:cxnLst/>
              <a:rect r="r" b="b" t="t" l="l"/>
              <a:pathLst>
                <a:path h="1552442" w="3501643">
                  <a:moveTo>
                    <a:pt x="6754" y="0"/>
                  </a:moveTo>
                  <a:lnTo>
                    <a:pt x="3494889" y="0"/>
                  </a:lnTo>
                  <a:cubicBezTo>
                    <a:pt x="3496681" y="0"/>
                    <a:pt x="3498398" y="712"/>
                    <a:pt x="3499665" y="1978"/>
                  </a:cubicBezTo>
                  <a:cubicBezTo>
                    <a:pt x="3500932" y="3245"/>
                    <a:pt x="3501643" y="4962"/>
                    <a:pt x="3501643" y="6754"/>
                  </a:cubicBezTo>
                  <a:lnTo>
                    <a:pt x="3501643" y="1545688"/>
                  </a:lnTo>
                  <a:cubicBezTo>
                    <a:pt x="3501643" y="1547479"/>
                    <a:pt x="3500932" y="1549197"/>
                    <a:pt x="3499665" y="1550464"/>
                  </a:cubicBezTo>
                  <a:cubicBezTo>
                    <a:pt x="3498398" y="1551730"/>
                    <a:pt x="3496681" y="1552442"/>
                    <a:pt x="3494889" y="1552442"/>
                  </a:cubicBezTo>
                  <a:lnTo>
                    <a:pt x="6754" y="1552442"/>
                  </a:lnTo>
                  <a:cubicBezTo>
                    <a:pt x="4962" y="1552442"/>
                    <a:pt x="3245" y="1551730"/>
                    <a:pt x="1978" y="1550464"/>
                  </a:cubicBezTo>
                  <a:cubicBezTo>
                    <a:pt x="712" y="1549197"/>
                    <a:pt x="0" y="1547479"/>
                    <a:pt x="0" y="1545688"/>
                  </a:cubicBezTo>
                  <a:lnTo>
                    <a:pt x="0" y="6754"/>
                  </a:lnTo>
                  <a:cubicBezTo>
                    <a:pt x="0" y="4962"/>
                    <a:pt x="712" y="3245"/>
                    <a:pt x="1978" y="1978"/>
                  </a:cubicBezTo>
                  <a:cubicBezTo>
                    <a:pt x="3245" y="712"/>
                    <a:pt x="4962" y="0"/>
                    <a:pt x="6754"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8" id="8"/>
            <p:cNvSpPr txBox="true"/>
            <p:nvPr/>
          </p:nvSpPr>
          <p:spPr>
            <a:xfrm>
              <a:off x="0" y="-47625"/>
              <a:ext cx="3501643" cy="16000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9" id="9"/>
          <p:cNvGrpSpPr/>
          <p:nvPr/>
        </p:nvGrpSpPr>
        <p:grpSpPr>
          <a:xfrm rot="0">
            <a:off x="12012930" y="1445485"/>
            <a:ext cx="5246370" cy="7812815"/>
            <a:chOff x="0" y="0"/>
            <a:chExt cx="812800" cy="1210409"/>
          </a:xfrm>
        </p:grpSpPr>
        <p:sp>
          <p:nvSpPr>
            <p:cNvPr name="Freeform 10" id="10"/>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
        <p:nvSpPr>
          <p:cNvPr name="TextBox 11" id="11"/>
          <p:cNvSpPr txBox="true"/>
          <p:nvPr/>
        </p:nvSpPr>
        <p:spPr>
          <a:xfrm rot="0">
            <a:off x="1028700" y="3822768"/>
            <a:ext cx="9469270" cy="4471968"/>
          </a:xfrm>
          <a:prstGeom prst="rect">
            <a:avLst/>
          </a:prstGeom>
        </p:spPr>
        <p:txBody>
          <a:bodyPr anchor="t" rtlCol="false" tIns="0" lIns="0" bIns="0" rIns="0">
            <a:spAutoFit/>
          </a:bodyPr>
          <a:lstStyle/>
          <a:p>
            <a:pPr algn="just" marL="690881" indent="-345440" lvl="1">
              <a:lnSpc>
                <a:spcPts val="4480"/>
              </a:lnSpc>
              <a:buFont typeface="Arial"/>
              <a:buChar char="•"/>
            </a:pPr>
            <a:r>
              <a:rPr lang="en-US" sz="3200">
                <a:solidFill>
                  <a:srgbClr val="FFFFFF"/>
                </a:solidFill>
                <a:latin typeface="Nunito"/>
                <a:ea typeface="Nunito"/>
                <a:cs typeface="Nunito"/>
                <a:sym typeface="Nunito"/>
              </a:rPr>
              <a:t>Inverts the image i.e. :</a:t>
            </a:r>
          </a:p>
          <a:p>
            <a:pPr algn="l" marL="1381761" indent="-460587" lvl="2">
              <a:lnSpc>
                <a:spcPts val="4480"/>
              </a:lnSpc>
              <a:buFont typeface="Arial"/>
              <a:buChar char="⚬"/>
            </a:pPr>
            <a:r>
              <a:rPr lang="en-US" sz="3200">
                <a:solidFill>
                  <a:srgbClr val="FFFFFF"/>
                </a:solidFill>
                <a:latin typeface="Nunito"/>
                <a:ea typeface="Nunito"/>
                <a:cs typeface="Nunito"/>
                <a:sym typeface="Nunito"/>
              </a:rPr>
              <a:t>Wh</a:t>
            </a:r>
            <a:r>
              <a:rPr lang="en-US" sz="3200">
                <a:solidFill>
                  <a:srgbClr val="FFFFFF"/>
                </a:solidFill>
                <a:latin typeface="Nunito"/>
                <a:ea typeface="Nunito"/>
                <a:cs typeface="Nunito"/>
                <a:sym typeface="Nunito"/>
              </a:rPr>
              <a:t>ite (255) becomes Black </a:t>
            </a:r>
            <a:r>
              <a:rPr lang="en-US" sz="3200">
                <a:solidFill>
                  <a:srgbClr val="FFFFFF"/>
                </a:solidFill>
                <a:latin typeface="Nunito"/>
                <a:ea typeface="Nunito"/>
                <a:cs typeface="Nunito"/>
                <a:sym typeface="Nunito"/>
              </a:rPr>
              <a:t>(0)</a:t>
            </a:r>
          </a:p>
          <a:p>
            <a:pPr algn="l" marL="1381761" indent="-460587" lvl="2">
              <a:lnSpc>
                <a:spcPts val="4480"/>
              </a:lnSpc>
              <a:buFont typeface="Arial"/>
              <a:buChar char="⚬"/>
            </a:pPr>
            <a:r>
              <a:rPr lang="en-US" sz="3200">
                <a:solidFill>
                  <a:srgbClr val="FFFFFF"/>
                </a:solidFill>
                <a:latin typeface="Nunito"/>
                <a:ea typeface="Nunito"/>
                <a:cs typeface="Nunito"/>
                <a:sym typeface="Nunito"/>
              </a:rPr>
              <a:t>Black (0) becomes White (255)</a:t>
            </a:r>
          </a:p>
          <a:p>
            <a:pPr algn="l" marL="690881" indent="-345440" lvl="1">
              <a:lnSpc>
                <a:spcPts val="4480"/>
              </a:lnSpc>
              <a:buFont typeface="Arial"/>
              <a:buChar char="•"/>
            </a:pPr>
            <a:r>
              <a:rPr lang="en-US" sz="3200">
                <a:solidFill>
                  <a:srgbClr val="FFFFFF"/>
                </a:solidFill>
                <a:latin typeface="Nunito"/>
                <a:ea typeface="Nunito"/>
                <a:cs typeface="Nunito"/>
                <a:sym typeface="Nunito"/>
              </a:rPr>
              <a:t>Use Case:</a:t>
            </a:r>
          </a:p>
          <a:p>
            <a:pPr algn="l" marL="1381761" indent="-460587" lvl="2">
              <a:lnSpc>
                <a:spcPts val="4480"/>
              </a:lnSpc>
              <a:buFont typeface="Arial"/>
              <a:buChar char="⚬"/>
            </a:pPr>
            <a:r>
              <a:rPr lang="en-US" sz="3200">
                <a:solidFill>
                  <a:srgbClr val="FFFFFF"/>
                </a:solidFill>
                <a:latin typeface="Nunito"/>
                <a:ea typeface="Nunito"/>
                <a:cs typeface="Nunito"/>
                <a:sym typeface="Nunito"/>
              </a:rPr>
              <a:t>Inverting masks</a:t>
            </a:r>
          </a:p>
          <a:p>
            <a:pPr algn="l" marL="1381761" indent="-460587" lvl="2">
              <a:lnSpc>
                <a:spcPts val="4480"/>
              </a:lnSpc>
              <a:buFont typeface="Arial"/>
              <a:buChar char="⚬"/>
            </a:pPr>
            <a:r>
              <a:rPr lang="en-US" sz="3200">
                <a:solidFill>
                  <a:srgbClr val="FFFFFF"/>
                </a:solidFill>
                <a:latin typeface="Nunito"/>
                <a:ea typeface="Nunito"/>
                <a:cs typeface="Nunito"/>
                <a:sym typeface="Nunito"/>
              </a:rPr>
              <a:t>Preparing inverse ROI for masking</a:t>
            </a:r>
          </a:p>
          <a:p>
            <a:pPr algn="l" marL="1381761" indent="-460587" lvl="2">
              <a:lnSpc>
                <a:spcPts val="4480"/>
              </a:lnSpc>
              <a:buFont typeface="Arial"/>
              <a:buChar char="⚬"/>
            </a:pPr>
            <a:r>
              <a:rPr lang="en-US" sz="3200">
                <a:solidFill>
                  <a:srgbClr val="FFFFFF"/>
                </a:solidFill>
                <a:latin typeface="Nunito"/>
                <a:ea typeface="Nunito"/>
                <a:cs typeface="Nunito"/>
                <a:sym typeface="Nunito"/>
              </a:rPr>
              <a:t>Artistic effects or data augmentation</a:t>
            </a:r>
          </a:p>
          <a:p>
            <a:pPr algn="l">
              <a:lnSpc>
                <a:spcPts val="4480"/>
              </a:lnSpc>
            </a:pPr>
          </a:p>
        </p:txBody>
      </p:sp>
      <p:sp>
        <p:nvSpPr>
          <p:cNvPr name="TextBox 12" id="12"/>
          <p:cNvSpPr txBox="true"/>
          <p:nvPr/>
        </p:nvSpPr>
        <p:spPr>
          <a:xfrm rot="0">
            <a:off x="1028700" y="2267055"/>
            <a:ext cx="9050121" cy="1287631"/>
          </a:xfrm>
          <a:prstGeom prst="rect">
            <a:avLst/>
          </a:prstGeom>
        </p:spPr>
        <p:txBody>
          <a:bodyPr anchor="t" rtlCol="false" tIns="0" lIns="0" bIns="0" rIns="0">
            <a:spAutoFit/>
          </a:bodyPr>
          <a:lstStyle/>
          <a:p>
            <a:pPr algn="l">
              <a:lnSpc>
                <a:spcPts val="5084"/>
              </a:lnSpc>
            </a:pPr>
            <a:r>
              <a:rPr lang="en-US" sz="4499">
                <a:solidFill>
                  <a:srgbClr val="FFFFFF"/>
                </a:solidFill>
                <a:latin typeface="Archivo Black"/>
                <a:ea typeface="Archivo Black"/>
                <a:cs typeface="Archivo Black"/>
                <a:sym typeface="Archivo Black"/>
              </a:rPr>
              <a:t>bitwise_not: Inverts pixel bits (255 → 0, 0 → 255)</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0"/>
            <a:ext cx="18277775" cy="2420267"/>
            <a:chOff x="0" y="0"/>
            <a:chExt cx="4813900" cy="637437"/>
          </a:xfrm>
        </p:grpSpPr>
        <p:sp>
          <p:nvSpPr>
            <p:cNvPr name="Freeform 3" id="3"/>
            <p:cNvSpPr/>
            <p:nvPr/>
          </p:nvSpPr>
          <p:spPr>
            <a:xfrm flipH="false" flipV="false" rot="0">
              <a:off x="0" y="0"/>
              <a:ext cx="4813900" cy="637437"/>
            </a:xfrm>
            <a:custGeom>
              <a:avLst/>
              <a:gdLst/>
              <a:ahLst/>
              <a:cxnLst/>
              <a:rect r="r" b="b" t="t" l="l"/>
              <a:pathLst>
                <a:path h="637437" w="4813900">
                  <a:moveTo>
                    <a:pt x="0" y="0"/>
                  </a:moveTo>
                  <a:lnTo>
                    <a:pt x="4813900" y="0"/>
                  </a:lnTo>
                  <a:lnTo>
                    <a:pt x="4813900" y="637437"/>
                  </a:lnTo>
                  <a:lnTo>
                    <a:pt x="0" y="63743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694587"/>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894731" y="432386"/>
            <a:ext cx="16508762" cy="1787738"/>
          </a:xfrm>
          <a:prstGeom prst="rect">
            <a:avLst/>
          </a:prstGeom>
        </p:spPr>
        <p:txBody>
          <a:bodyPr anchor="t" rtlCol="false" tIns="0" lIns="0" bIns="0" rIns="0">
            <a:spAutoFit/>
          </a:bodyPr>
          <a:lstStyle/>
          <a:p>
            <a:pPr algn="l">
              <a:lnSpc>
                <a:spcPts val="6906"/>
              </a:lnSpc>
            </a:pPr>
            <a:r>
              <a:rPr lang="en-US" sz="6112">
                <a:solidFill>
                  <a:srgbClr val="FFFFFF"/>
                </a:solidFill>
                <a:latin typeface="Archivo Black"/>
                <a:ea typeface="Archivo Black"/>
                <a:cs typeface="Archivo Black"/>
                <a:sym typeface="Archivo Black"/>
              </a:rPr>
              <a:t>Code to Implement Bitwise Operation (Sample Code ) :</a:t>
            </a:r>
          </a:p>
        </p:txBody>
      </p:sp>
      <p:sp>
        <p:nvSpPr>
          <p:cNvPr name="TextBox 6" id="6"/>
          <p:cNvSpPr txBox="true"/>
          <p:nvPr/>
        </p:nvSpPr>
        <p:spPr>
          <a:xfrm rot="0">
            <a:off x="257218" y="2545475"/>
            <a:ext cx="18051727" cy="7050455"/>
          </a:xfrm>
          <a:prstGeom prst="rect">
            <a:avLst/>
          </a:prstGeom>
        </p:spPr>
        <p:txBody>
          <a:bodyPr anchor="t" rtlCol="false" tIns="0" lIns="0" bIns="0" rIns="0">
            <a:spAutoFit/>
          </a:bodyPr>
          <a:lstStyle/>
          <a:p>
            <a:pPr algn="l">
              <a:lnSpc>
                <a:spcPts val="3723"/>
              </a:lnSpc>
            </a:pPr>
            <a:r>
              <a:rPr lang="en-US" sz="2799" spc="167">
                <a:solidFill>
                  <a:srgbClr val="000000"/>
                </a:solidFill>
                <a:latin typeface="Arial"/>
                <a:ea typeface="Arial"/>
                <a:cs typeface="Arial"/>
                <a:sym typeface="Arial"/>
              </a:rPr>
              <a:t>import cv2</a:t>
            </a:r>
          </a:p>
          <a:p>
            <a:pPr algn="l">
              <a:lnSpc>
                <a:spcPts val="3723"/>
              </a:lnSpc>
            </a:pPr>
            <a:r>
              <a:rPr lang="en-US" sz="2799" spc="167">
                <a:solidFill>
                  <a:srgbClr val="000000"/>
                </a:solidFill>
                <a:latin typeface="Arial"/>
                <a:ea typeface="Arial"/>
                <a:cs typeface="Arial"/>
                <a:sym typeface="Arial"/>
              </a:rPr>
              <a:t>import numpy as np</a:t>
            </a:r>
          </a:p>
          <a:p>
            <a:pPr algn="l">
              <a:lnSpc>
                <a:spcPts val="3723"/>
              </a:lnSpc>
            </a:pPr>
          </a:p>
          <a:p>
            <a:pPr algn="l">
              <a:lnSpc>
                <a:spcPts val="3723"/>
              </a:lnSpc>
            </a:pPr>
            <a:r>
              <a:rPr lang="en-US" sz="2799" spc="167">
                <a:solidFill>
                  <a:srgbClr val="000000"/>
                </a:solidFill>
                <a:latin typeface="Arial"/>
                <a:ea typeface="Arial"/>
                <a:cs typeface="Arial"/>
                <a:sym typeface="Arial"/>
              </a:rPr>
              <a:t>image = cv2.imread(r"</a:t>
            </a:r>
            <a:r>
              <a:rPr lang="en-US" sz="2799" spc="167">
                <a:solidFill>
                  <a:srgbClr val="000000"/>
                </a:solidFill>
                <a:latin typeface="Arial"/>
                <a:ea typeface="Arial"/>
                <a:cs typeface="Arial"/>
                <a:sym typeface="Arial"/>
              </a:rPr>
              <a:t>DRDO</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imag</a:t>
            </a:r>
            <a:r>
              <a:rPr lang="en-US" sz="2799" spc="167">
                <a:solidFill>
                  <a:srgbClr val="000000"/>
                </a:solidFill>
                <a:latin typeface="Arial"/>
                <a:ea typeface="Arial"/>
                <a:cs typeface="Arial"/>
                <a:sym typeface="Arial"/>
              </a:rPr>
              <a:t>es\bit</a:t>
            </a:r>
            <a:r>
              <a:rPr lang="en-US" sz="2799" spc="167">
                <a:solidFill>
                  <a:srgbClr val="000000"/>
                </a:solidFill>
                <a:latin typeface="Arial"/>
                <a:ea typeface="Arial"/>
                <a:cs typeface="Arial"/>
                <a:sym typeface="Arial"/>
              </a:rPr>
              <a:t>wis</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.jpg")</a:t>
            </a:r>
          </a:p>
          <a:p>
            <a:pPr algn="l">
              <a:lnSpc>
                <a:spcPts val="3723"/>
              </a:lnSpc>
            </a:pP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ge2 = cv</a:t>
            </a:r>
            <a:r>
              <a:rPr lang="en-US" sz="2799" spc="167">
                <a:solidFill>
                  <a:srgbClr val="000000"/>
                </a:solidFill>
                <a:latin typeface="Arial"/>
                <a:ea typeface="Arial"/>
                <a:cs typeface="Arial"/>
                <a:sym typeface="Arial"/>
              </a:rPr>
              <a:t>2.</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r</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d(r"</a:t>
            </a:r>
            <a:r>
              <a:rPr lang="en-US" sz="2799" spc="167">
                <a:solidFill>
                  <a:srgbClr val="000000"/>
                </a:solidFill>
                <a:latin typeface="Arial"/>
                <a:ea typeface="Arial"/>
                <a:cs typeface="Arial"/>
                <a:sym typeface="Arial"/>
              </a:rPr>
              <a:t>DRDO\images\bitwise2.jpg")</a:t>
            </a:r>
          </a:p>
          <a:p>
            <a:pPr algn="l">
              <a:lnSpc>
                <a:spcPts val="3723"/>
              </a:lnSpc>
            </a:pPr>
          </a:p>
          <a:p>
            <a:pPr algn="l">
              <a:lnSpc>
                <a:spcPts val="3723"/>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chang</a:t>
            </a:r>
            <a:r>
              <a:rPr lang="en-US" sz="2799" spc="167">
                <a:solidFill>
                  <a:srgbClr val="000000"/>
                </a:solidFill>
                <a:latin typeface="Arial"/>
                <a:ea typeface="Arial"/>
                <a:cs typeface="Arial"/>
                <a:sym typeface="Arial"/>
              </a:rPr>
              <a:t>ing the </a:t>
            </a:r>
            <a:r>
              <a:rPr lang="en-US" sz="2799" spc="167">
                <a:solidFill>
                  <a:srgbClr val="000000"/>
                </a:solidFill>
                <a:latin typeface="Arial"/>
                <a:ea typeface="Arial"/>
                <a:cs typeface="Arial"/>
                <a:sym typeface="Arial"/>
              </a:rPr>
              <a:t>dimensi</a:t>
            </a:r>
            <a:r>
              <a:rPr lang="en-US" sz="2799" spc="167">
                <a:solidFill>
                  <a:srgbClr val="000000"/>
                </a:solidFill>
                <a:latin typeface="Arial"/>
                <a:ea typeface="Arial"/>
                <a:cs typeface="Arial"/>
                <a:sym typeface="Arial"/>
              </a:rPr>
              <a:t>o</a:t>
            </a:r>
            <a:r>
              <a:rPr lang="en-US" sz="2799" spc="167">
                <a:solidFill>
                  <a:srgbClr val="000000"/>
                </a:solidFill>
                <a:latin typeface="Arial"/>
                <a:ea typeface="Arial"/>
                <a:cs typeface="Arial"/>
                <a:sym typeface="Arial"/>
              </a:rPr>
              <a:t>ns </a:t>
            </a:r>
            <a:r>
              <a:rPr lang="en-US" sz="2799" spc="167">
                <a:solidFill>
                  <a:srgbClr val="000000"/>
                </a:solidFill>
                <a:latin typeface="Arial"/>
                <a:ea typeface="Arial"/>
                <a:cs typeface="Arial"/>
                <a:sym typeface="Arial"/>
              </a:rPr>
              <a:t>o</a:t>
            </a:r>
            <a:r>
              <a:rPr lang="en-US" sz="2799" spc="167">
                <a:solidFill>
                  <a:srgbClr val="000000"/>
                </a:solidFill>
                <a:latin typeface="Arial"/>
                <a:ea typeface="Arial"/>
                <a:cs typeface="Arial"/>
                <a:sym typeface="Arial"/>
              </a:rPr>
              <a:t>f</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t</a:t>
            </a:r>
            <a:r>
              <a:rPr lang="en-US" sz="2799" spc="167">
                <a:solidFill>
                  <a:srgbClr val="000000"/>
                </a:solidFill>
                <a:latin typeface="Arial"/>
                <a:ea typeface="Arial"/>
                <a:cs typeface="Arial"/>
                <a:sym typeface="Arial"/>
              </a:rPr>
              <a:t>he </a:t>
            </a:r>
            <a:r>
              <a:rPr lang="en-US" sz="2799" spc="167">
                <a:solidFill>
                  <a:srgbClr val="000000"/>
                </a:solidFill>
                <a:latin typeface="Arial"/>
                <a:ea typeface="Arial"/>
                <a:cs typeface="Arial"/>
                <a:sym typeface="Arial"/>
              </a:rPr>
              <a:t>imag</a:t>
            </a:r>
            <a:r>
              <a:rPr lang="en-US" sz="2799" spc="167">
                <a:solidFill>
                  <a:srgbClr val="000000"/>
                </a:solidFill>
                <a:latin typeface="Arial"/>
                <a:ea typeface="Arial"/>
                <a:cs typeface="Arial"/>
                <a:sym typeface="Arial"/>
              </a:rPr>
              <a:t>e</a:t>
            </a:r>
          </a:p>
          <a:p>
            <a:pPr algn="l">
              <a:lnSpc>
                <a:spcPts val="3723"/>
              </a:lnSpc>
            </a:pP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 </a:t>
            </a:r>
            <a:r>
              <a:rPr lang="en-US" sz="2799" spc="167">
                <a:solidFill>
                  <a:srgbClr val="000000"/>
                </a:solidFill>
                <a:latin typeface="Arial"/>
                <a:ea typeface="Arial"/>
                <a:cs typeface="Arial"/>
                <a:sym typeface="Arial"/>
              </a:rPr>
              <a:t>= cv2.</a:t>
            </a:r>
            <a:r>
              <a:rPr lang="en-US" sz="2799" spc="167">
                <a:solidFill>
                  <a:srgbClr val="000000"/>
                </a:solidFill>
                <a:latin typeface="Arial"/>
                <a:ea typeface="Arial"/>
                <a:cs typeface="Arial"/>
                <a:sym typeface="Arial"/>
              </a:rPr>
              <a:t>re</a:t>
            </a:r>
            <a:r>
              <a:rPr lang="en-US" sz="2799" spc="167">
                <a:solidFill>
                  <a:srgbClr val="000000"/>
                </a:solidFill>
                <a:latin typeface="Arial"/>
                <a:ea typeface="Arial"/>
                <a:cs typeface="Arial"/>
                <a:sym typeface="Arial"/>
              </a:rPr>
              <a:t>siz</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,(600</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600))</a:t>
            </a:r>
          </a:p>
          <a:p>
            <a:pPr algn="l">
              <a:lnSpc>
                <a:spcPts val="3723"/>
              </a:lnSpc>
            </a:pP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2</a:t>
            </a:r>
            <a:r>
              <a:rPr lang="en-US" sz="2799" spc="167">
                <a:solidFill>
                  <a:srgbClr val="000000"/>
                </a:solidFill>
                <a:latin typeface="Arial"/>
                <a:ea typeface="Arial"/>
                <a:cs typeface="Arial"/>
                <a:sym typeface="Arial"/>
              </a:rPr>
              <a:t> = cv2.</a:t>
            </a:r>
            <a:r>
              <a:rPr lang="en-US" sz="2799" spc="167">
                <a:solidFill>
                  <a:srgbClr val="000000"/>
                </a:solidFill>
                <a:latin typeface="Arial"/>
                <a:ea typeface="Arial"/>
                <a:cs typeface="Arial"/>
                <a:sym typeface="Arial"/>
              </a:rPr>
              <a:t>re</a:t>
            </a:r>
            <a:r>
              <a:rPr lang="en-US" sz="2799" spc="167">
                <a:solidFill>
                  <a:srgbClr val="000000"/>
                </a:solidFill>
                <a:latin typeface="Arial"/>
                <a:ea typeface="Arial"/>
                <a:cs typeface="Arial"/>
                <a:sym typeface="Arial"/>
              </a:rPr>
              <a:t>si</a:t>
            </a:r>
            <a:r>
              <a:rPr lang="en-US" sz="2799" spc="167">
                <a:solidFill>
                  <a:srgbClr val="000000"/>
                </a:solidFill>
                <a:latin typeface="Arial"/>
                <a:ea typeface="Arial"/>
                <a:cs typeface="Arial"/>
                <a:sym typeface="Arial"/>
              </a:rPr>
              <a:t>ze</a:t>
            </a:r>
            <a:r>
              <a:rPr lang="en-US" sz="2799" spc="167">
                <a:solidFill>
                  <a:srgbClr val="000000"/>
                </a:solidFill>
                <a:latin typeface="Arial"/>
                <a:ea typeface="Arial"/>
                <a:cs typeface="Arial"/>
                <a:sym typeface="Arial"/>
              </a:rPr>
              <a:t>(image</a:t>
            </a:r>
            <a:r>
              <a:rPr lang="en-US" sz="2799" spc="167">
                <a:solidFill>
                  <a:srgbClr val="000000"/>
                </a:solidFill>
                <a:latin typeface="Arial"/>
                <a:ea typeface="Arial"/>
                <a:cs typeface="Arial"/>
                <a:sym typeface="Arial"/>
              </a:rPr>
              <a:t>2,(600,600</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a:t>
            </a:r>
          </a:p>
          <a:p>
            <a:pPr algn="l">
              <a:lnSpc>
                <a:spcPts val="3723"/>
              </a:lnSpc>
            </a:pPr>
          </a:p>
          <a:p>
            <a:pPr algn="l">
              <a:lnSpc>
                <a:spcPts val="3723"/>
              </a:lnSpc>
            </a:pPr>
            <a:r>
              <a:rPr lang="en-US" sz="2799" spc="167">
                <a:solidFill>
                  <a:srgbClr val="000000"/>
                </a:solidFill>
                <a:latin typeface="Arial"/>
                <a:ea typeface="Arial"/>
                <a:cs typeface="Arial"/>
                <a:sym typeface="Arial"/>
              </a:rPr>
              <a:t>#bitwise 'and' operation</a:t>
            </a:r>
          </a:p>
          <a:p>
            <a:pPr algn="l">
              <a:lnSpc>
                <a:spcPts val="3723"/>
              </a:lnSpc>
            </a:pPr>
            <a:r>
              <a:rPr lang="en-US" sz="2799" spc="167">
                <a:solidFill>
                  <a:srgbClr val="000000"/>
                </a:solidFill>
                <a:latin typeface="Arial"/>
                <a:ea typeface="Arial"/>
                <a:cs typeface="Arial"/>
                <a:sym typeface="Arial"/>
              </a:rPr>
              <a:t>bit_add_img = cv2.bi</a:t>
            </a:r>
            <a:r>
              <a:rPr lang="en-US" sz="2799" spc="167">
                <a:solidFill>
                  <a:srgbClr val="000000"/>
                </a:solidFill>
                <a:latin typeface="Arial"/>
                <a:ea typeface="Arial"/>
                <a:cs typeface="Arial"/>
                <a:sym typeface="Arial"/>
              </a:rPr>
              <a:t>twise_and(imag</a:t>
            </a:r>
            <a:r>
              <a:rPr lang="en-US" sz="2799" spc="167">
                <a:solidFill>
                  <a:srgbClr val="000000"/>
                </a:solidFill>
                <a:latin typeface="Arial"/>
                <a:ea typeface="Arial"/>
                <a:cs typeface="Arial"/>
                <a:sym typeface="Arial"/>
              </a:rPr>
              <a:t>e, </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e2)</a:t>
            </a:r>
          </a:p>
          <a:p>
            <a:pPr algn="l">
              <a:lnSpc>
                <a:spcPts val="3723"/>
              </a:lnSpc>
            </a:pPr>
            <a:r>
              <a:rPr lang="en-US" sz="2799" spc="167">
                <a:solidFill>
                  <a:srgbClr val="000000"/>
                </a:solidFill>
                <a:latin typeface="Arial"/>
                <a:ea typeface="Arial"/>
                <a:cs typeface="Arial"/>
                <a:sym typeface="Arial"/>
              </a:rPr>
              <a:t>cv2.im</a:t>
            </a:r>
            <a:r>
              <a:rPr lang="en-US" sz="2799" spc="167">
                <a:solidFill>
                  <a:srgbClr val="000000"/>
                </a:solidFill>
                <a:latin typeface="Arial"/>
                <a:ea typeface="Arial"/>
                <a:cs typeface="Arial"/>
                <a:sym typeface="Arial"/>
              </a:rPr>
              <a:t>show("Bitwise</a:t>
            </a:r>
            <a:r>
              <a:rPr lang="en-US" sz="2799" spc="167">
                <a:solidFill>
                  <a:srgbClr val="000000"/>
                </a:solidFill>
                <a:latin typeface="Arial"/>
                <a:ea typeface="Arial"/>
                <a:cs typeface="Arial"/>
                <a:sym typeface="Arial"/>
              </a:rPr>
              <a:t> Added Image", bit_add_img)</a:t>
            </a:r>
          </a:p>
          <a:p>
            <a:pPr algn="l">
              <a:lnSpc>
                <a:spcPts val="3723"/>
              </a:lnSpc>
            </a:pPr>
          </a:p>
          <a:p>
            <a:pPr algn="l">
              <a:lnSpc>
                <a:spcPts val="3723"/>
              </a:lnSpc>
            </a:pPr>
          </a:p>
        </p:txBody>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0"/>
            <a:ext cx="18277775" cy="2442241"/>
            <a:chOff x="0" y="0"/>
            <a:chExt cx="4813900" cy="643224"/>
          </a:xfrm>
        </p:grpSpPr>
        <p:sp>
          <p:nvSpPr>
            <p:cNvPr name="Freeform 3" id="3"/>
            <p:cNvSpPr/>
            <p:nvPr/>
          </p:nvSpPr>
          <p:spPr>
            <a:xfrm flipH="false" flipV="false" rot="0">
              <a:off x="0" y="0"/>
              <a:ext cx="4813900" cy="643224"/>
            </a:xfrm>
            <a:custGeom>
              <a:avLst/>
              <a:gdLst/>
              <a:ahLst/>
              <a:cxnLst/>
              <a:rect r="r" b="b" t="t" l="l"/>
              <a:pathLst>
                <a:path h="643224" w="4813900">
                  <a:moveTo>
                    <a:pt x="0" y="0"/>
                  </a:moveTo>
                  <a:lnTo>
                    <a:pt x="4813900" y="0"/>
                  </a:lnTo>
                  <a:lnTo>
                    <a:pt x="4813900" y="643224"/>
                  </a:lnTo>
                  <a:lnTo>
                    <a:pt x="0" y="643224"/>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700374"/>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894731" y="403811"/>
            <a:ext cx="16508762" cy="1787738"/>
          </a:xfrm>
          <a:prstGeom prst="rect">
            <a:avLst/>
          </a:prstGeom>
        </p:spPr>
        <p:txBody>
          <a:bodyPr anchor="t" rtlCol="false" tIns="0" lIns="0" bIns="0" rIns="0">
            <a:spAutoFit/>
          </a:bodyPr>
          <a:lstStyle/>
          <a:p>
            <a:pPr algn="l">
              <a:lnSpc>
                <a:spcPts val="6906"/>
              </a:lnSpc>
            </a:pPr>
            <a:r>
              <a:rPr lang="en-US" sz="6112">
                <a:solidFill>
                  <a:srgbClr val="FFFFFF"/>
                </a:solidFill>
                <a:latin typeface="Archivo Black"/>
                <a:ea typeface="Archivo Black"/>
                <a:cs typeface="Archivo Black"/>
                <a:sym typeface="Archivo Black"/>
              </a:rPr>
              <a:t>Code to Implement Bitwise Operation (Sample Code ) :</a:t>
            </a:r>
          </a:p>
        </p:txBody>
      </p:sp>
      <p:sp>
        <p:nvSpPr>
          <p:cNvPr name="TextBox 6" id="6"/>
          <p:cNvSpPr txBox="true"/>
          <p:nvPr/>
        </p:nvSpPr>
        <p:spPr>
          <a:xfrm rot="0">
            <a:off x="236273" y="2346991"/>
            <a:ext cx="18051727" cy="5650169"/>
          </a:xfrm>
          <a:prstGeom prst="rect">
            <a:avLst/>
          </a:prstGeom>
        </p:spPr>
        <p:txBody>
          <a:bodyPr anchor="t" rtlCol="false" tIns="0" lIns="0" bIns="0" rIns="0">
            <a:spAutoFit/>
          </a:bodyPr>
          <a:lstStyle/>
          <a:p>
            <a:pPr algn="l">
              <a:lnSpc>
                <a:spcPts val="3723"/>
              </a:lnSpc>
            </a:pPr>
          </a:p>
          <a:p>
            <a:pPr algn="l">
              <a:lnSpc>
                <a:spcPts val="3723"/>
              </a:lnSpc>
            </a:pPr>
            <a:r>
              <a:rPr lang="en-US" sz="2799" spc="167">
                <a:solidFill>
                  <a:srgbClr val="000000"/>
                </a:solidFill>
                <a:latin typeface="Arial"/>
                <a:ea typeface="Arial"/>
                <a:cs typeface="Arial"/>
                <a:sym typeface="Arial"/>
              </a:rPr>
              <a:t>#bitwise 'or' operation</a:t>
            </a:r>
          </a:p>
          <a:p>
            <a:pPr algn="l">
              <a:lnSpc>
                <a:spcPts val="3723"/>
              </a:lnSpc>
            </a:pPr>
            <a:r>
              <a:rPr lang="en-US" sz="2799" spc="167">
                <a:solidFill>
                  <a:srgbClr val="000000"/>
                </a:solidFill>
                <a:latin typeface="Arial"/>
                <a:ea typeface="Arial"/>
                <a:cs typeface="Arial"/>
                <a:sym typeface="Arial"/>
              </a:rPr>
              <a:t>bit_add_img2 = cv2.bitwise_or(image, image2)</a:t>
            </a:r>
          </a:p>
          <a:p>
            <a:pPr algn="l">
              <a:lnSpc>
                <a:spcPts val="3723"/>
              </a:lnSpc>
            </a:pPr>
            <a:r>
              <a:rPr lang="en-US" sz="2799" spc="167">
                <a:solidFill>
                  <a:srgbClr val="000000"/>
                </a:solidFill>
                <a:latin typeface="Arial"/>
                <a:ea typeface="Arial"/>
                <a:cs typeface="Arial"/>
                <a:sym typeface="Arial"/>
              </a:rPr>
              <a:t>cv2.imshow("Bitwise 'Or' Image", bit_add_img2)</a:t>
            </a:r>
          </a:p>
          <a:p>
            <a:pPr algn="l">
              <a:lnSpc>
                <a:spcPts val="3723"/>
              </a:lnSpc>
            </a:pPr>
          </a:p>
          <a:p>
            <a:pPr algn="l">
              <a:lnSpc>
                <a:spcPts val="3723"/>
              </a:lnSpc>
            </a:pPr>
            <a:r>
              <a:rPr lang="en-US" sz="2799" spc="167">
                <a:solidFill>
                  <a:srgbClr val="000000"/>
                </a:solidFill>
                <a:latin typeface="Arial"/>
                <a:ea typeface="Arial"/>
                <a:cs typeface="Arial"/>
                <a:sym typeface="Arial"/>
              </a:rPr>
              <a:t>#bitwise 'xor' operat</a:t>
            </a:r>
            <a:r>
              <a:rPr lang="en-US" sz="2799" spc="167">
                <a:solidFill>
                  <a:srgbClr val="000000"/>
                </a:solidFill>
                <a:latin typeface="Arial"/>
                <a:ea typeface="Arial"/>
                <a:cs typeface="Arial"/>
                <a:sym typeface="Arial"/>
              </a:rPr>
              <a:t>ion ie conv</a:t>
            </a:r>
            <a:r>
              <a:rPr lang="en-US" sz="2799" spc="167">
                <a:solidFill>
                  <a:srgbClr val="000000"/>
                </a:solidFill>
                <a:latin typeface="Arial"/>
                <a:ea typeface="Arial"/>
                <a:cs typeface="Arial"/>
                <a:sym typeface="Arial"/>
              </a:rPr>
              <a:t>ert bl</a:t>
            </a:r>
            <a:r>
              <a:rPr lang="en-US" sz="2799" spc="167">
                <a:solidFill>
                  <a:srgbClr val="000000"/>
                </a:solidFill>
                <a:latin typeface="Arial"/>
                <a:ea typeface="Arial"/>
                <a:cs typeface="Arial"/>
                <a:sym typeface="Arial"/>
              </a:rPr>
              <a:t>ack to whit</a:t>
            </a:r>
            <a:r>
              <a:rPr lang="en-US" sz="2799" spc="167">
                <a:solidFill>
                  <a:srgbClr val="000000"/>
                </a:solidFill>
                <a:latin typeface="Arial"/>
                <a:ea typeface="Arial"/>
                <a:cs typeface="Arial"/>
                <a:sym typeface="Arial"/>
              </a:rPr>
              <a:t>e and white to black</a:t>
            </a:r>
          </a:p>
          <a:p>
            <a:pPr algn="l">
              <a:lnSpc>
                <a:spcPts val="3723"/>
              </a:lnSpc>
            </a:pPr>
            <a:r>
              <a:rPr lang="en-US" sz="2799" spc="167">
                <a:solidFill>
                  <a:srgbClr val="000000"/>
                </a:solidFill>
                <a:latin typeface="Arial"/>
                <a:ea typeface="Arial"/>
                <a:cs typeface="Arial"/>
                <a:sym typeface="Arial"/>
              </a:rPr>
              <a:t>bit_add_img3 = cv2.bitwise_xor</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age, </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e2</a:t>
            </a:r>
            <a:r>
              <a:rPr lang="en-US" sz="2799" spc="167">
                <a:solidFill>
                  <a:srgbClr val="000000"/>
                </a:solidFill>
                <a:latin typeface="Arial"/>
                <a:ea typeface="Arial"/>
                <a:cs typeface="Arial"/>
                <a:sym typeface="Arial"/>
              </a:rPr>
              <a:t>)</a:t>
            </a:r>
          </a:p>
          <a:p>
            <a:pPr algn="l">
              <a:lnSpc>
                <a:spcPts val="3723"/>
              </a:lnSpc>
            </a:pPr>
            <a:r>
              <a:rPr lang="en-US" sz="2799" spc="167">
                <a:solidFill>
                  <a:srgbClr val="000000"/>
                </a:solidFill>
                <a:latin typeface="Arial"/>
                <a:ea typeface="Arial"/>
                <a:cs typeface="Arial"/>
                <a:sym typeface="Arial"/>
              </a:rPr>
              <a:t>cv2.</a:t>
            </a:r>
            <a:r>
              <a:rPr lang="en-US" sz="2799" spc="167">
                <a:solidFill>
                  <a:srgbClr val="000000"/>
                </a:solidFill>
                <a:latin typeface="Arial"/>
                <a:ea typeface="Arial"/>
                <a:cs typeface="Arial"/>
                <a:sym typeface="Arial"/>
              </a:rPr>
              <a:t>i</a:t>
            </a:r>
            <a:r>
              <a:rPr lang="en-US" sz="2799" spc="167">
                <a:solidFill>
                  <a:srgbClr val="000000"/>
                </a:solidFill>
                <a:latin typeface="Arial"/>
                <a:ea typeface="Arial"/>
                <a:cs typeface="Arial"/>
                <a:sym typeface="Arial"/>
              </a:rPr>
              <a:t>m</a:t>
            </a:r>
            <a:r>
              <a:rPr lang="en-US" sz="2799" spc="167">
                <a:solidFill>
                  <a:srgbClr val="000000"/>
                </a:solidFill>
                <a:latin typeface="Arial"/>
                <a:ea typeface="Arial"/>
                <a:cs typeface="Arial"/>
                <a:sym typeface="Arial"/>
              </a:rPr>
              <a:t>show</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"Bi</a:t>
            </a:r>
            <a:r>
              <a:rPr lang="en-US" sz="2799" spc="167">
                <a:solidFill>
                  <a:srgbClr val="000000"/>
                </a:solidFill>
                <a:latin typeface="Arial"/>
                <a:ea typeface="Arial"/>
                <a:cs typeface="Arial"/>
                <a:sym typeface="Arial"/>
              </a:rPr>
              <a:t>twise 'Or' </a:t>
            </a:r>
            <a:r>
              <a:rPr lang="en-US" sz="2799" spc="167">
                <a:solidFill>
                  <a:srgbClr val="000000"/>
                </a:solidFill>
                <a:latin typeface="Arial"/>
                <a:ea typeface="Arial"/>
                <a:cs typeface="Arial"/>
                <a:sym typeface="Arial"/>
              </a:rPr>
              <a:t>Ima</a:t>
            </a:r>
            <a:r>
              <a:rPr lang="en-US" sz="2799" spc="167">
                <a:solidFill>
                  <a:srgbClr val="000000"/>
                </a:solidFill>
                <a:latin typeface="Arial"/>
                <a:ea typeface="Arial"/>
                <a:cs typeface="Arial"/>
                <a:sym typeface="Arial"/>
              </a:rPr>
              <a:t>ge</a:t>
            </a:r>
            <a:r>
              <a:rPr lang="en-US" sz="2799" spc="167">
                <a:solidFill>
                  <a:srgbClr val="000000"/>
                </a:solidFill>
                <a:latin typeface="Arial"/>
                <a:ea typeface="Arial"/>
                <a:cs typeface="Arial"/>
                <a:sym typeface="Arial"/>
              </a:rPr>
              <a:t>", bit_</a:t>
            </a:r>
            <a:r>
              <a:rPr lang="en-US" sz="2799" spc="167">
                <a:solidFill>
                  <a:srgbClr val="000000"/>
                </a:solidFill>
                <a:latin typeface="Arial"/>
                <a:ea typeface="Arial"/>
                <a:cs typeface="Arial"/>
                <a:sym typeface="Arial"/>
              </a:rPr>
              <a:t>add_</a:t>
            </a:r>
            <a:r>
              <a:rPr lang="en-US" sz="2799" spc="167">
                <a:solidFill>
                  <a:srgbClr val="000000"/>
                </a:solidFill>
                <a:latin typeface="Arial"/>
                <a:ea typeface="Arial"/>
                <a:cs typeface="Arial"/>
                <a:sym typeface="Arial"/>
              </a:rPr>
              <a:t>img3</a:t>
            </a:r>
            <a:r>
              <a:rPr lang="en-US" sz="2799" spc="167">
                <a:solidFill>
                  <a:srgbClr val="000000"/>
                </a:solidFill>
                <a:latin typeface="Arial"/>
                <a:ea typeface="Arial"/>
                <a:cs typeface="Arial"/>
                <a:sym typeface="Arial"/>
              </a:rPr>
              <a:t>)</a:t>
            </a:r>
          </a:p>
          <a:p>
            <a:pPr algn="l">
              <a:lnSpc>
                <a:spcPts val="3723"/>
              </a:lnSpc>
            </a:pPr>
          </a:p>
          <a:p>
            <a:pPr algn="l">
              <a:lnSpc>
                <a:spcPts val="3723"/>
              </a:lnSpc>
            </a:pPr>
            <a:r>
              <a:rPr lang="en-US" sz="2799" spc="167">
                <a:solidFill>
                  <a:srgbClr val="000000"/>
                </a:solidFill>
                <a:latin typeface="Arial"/>
                <a:ea typeface="Arial"/>
                <a:cs typeface="Arial"/>
                <a:sym typeface="Arial"/>
              </a:rPr>
              <a:t>cv2.waitKey(0)</a:t>
            </a:r>
          </a:p>
          <a:p>
            <a:pPr algn="l">
              <a:lnSpc>
                <a:spcPts val="3723"/>
              </a:lnSpc>
            </a:pPr>
            <a:r>
              <a:rPr lang="en-US" sz="2799" spc="167">
                <a:solidFill>
                  <a:srgbClr val="000000"/>
                </a:solidFill>
                <a:latin typeface="Arial"/>
                <a:ea typeface="Arial"/>
                <a:cs typeface="Arial"/>
                <a:sym typeface="Arial"/>
              </a:rPr>
              <a:t>cv2.destroyAllWindows()</a:t>
            </a:r>
          </a:p>
          <a:p>
            <a:pPr algn="l">
              <a:lnSpc>
                <a:spcPts val="3723"/>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77900"/>
            <a:ext cx="8773902"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Image Masking</a:t>
            </a:r>
          </a:p>
        </p:txBody>
      </p:sp>
      <p:grpSp>
        <p:nvGrpSpPr>
          <p:cNvPr name="Group 3" id="3"/>
          <p:cNvGrpSpPr/>
          <p:nvPr/>
        </p:nvGrpSpPr>
        <p:grpSpPr>
          <a:xfrm rot="0">
            <a:off x="1028700" y="2006596"/>
            <a:ext cx="9834995" cy="7013528"/>
            <a:chOff x="0" y="0"/>
            <a:chExt cx="3338065" cy="2380440"/>
          </a:xfrm>
        </p:grpSpPr>
        <p:sp>
          <p:nvSpPr>
            <p:cNvPr name="Freeform 4" id="4"/>
            <p:cNvSpPr/>
            <p:nvPr/>
          </p:nvSpPr>
          <p:spPr>
            <a:xfrm flipH="false" flipV="false" rot="0">
              <a:off x="0" y="0"/>
              <a:ext cx="3338065" cy="2380440"/>
            </a:xfrm>
            <a:custGeom>
              <a:avLst/>
              <a:gdLst/>
              <a:ahLst/>
              <a:cxnLst/>
              <a:rect r="r" b="b" t="t" l="l"/>
              <a:pathLst>
                <a:path h="2380440" w="3338065">
                  <a:moveTo>
                    <a:pt x="7085" y="0"/>
                  </a:moveTo>
                  <a:lnTo>
                    <a:pt x="3330980" y="0"/>
                  </a:lnTo>
                  <a:cubicBezTo>
                    <a:pt x="3332859" y="0"/>
                    <a:pt x="3334661" y="746"/>
                    <a:pt x="3335990" y="2075"/>
                  </a:cubicBezTo>
                  <a:cubicBezTo>
                    <a:pt x="3337318" y="3404"/>
                    <a:pt x="3338065" y="5206"/>
                    <a:pt x="3338065" y="7085"/>
                  </a:cubicBezTo>
                  <a:lnTo>
                    <a:pt x="3338065" y="2373355"/>
                  </a:lnTo>
                  <a:cubicBezTo>
                    <a:pt x="3338065" y="2377268"/>
                    <a:pt x="3334893" y="2380440"/>
                    <a:pt x="3330980" y="2380440"/>
                  </a:cubicBezTo>
                  <a:lnTo>
                    <a:pt x="7085" y="2380440"/>
                  </a:lnTo>
                  <a:cubicBezTo>
                    <a:pt x="5206" y="2380440"/>
                    <a:pt x="3404" y="2379693"/>
                    <a:pt x="2075" y="2378365"/>
                  </a:cubicBezTo>
                  <a:cubicBezTo>
                    <a:pt x="746" y="2377036"/>
                    <a:pt x="0" y="2375234"/>
                    <a:pt x="0" y="2373355"/>
                  </a:cubicBezTo>
                  <a:lnTo>
                    <a:pt x="0" y="7085"/>
                  </a:lnTo>
                  <a:cubicBezTo>
                    <a:pt x="0" y="5206"/>
                    <a:pt x="746" y="3404"/>
                    <a:pt x="2075" y="2075"/>
                  </a:cubicBezTo>
                  <a:cubicBezTo>
                    <a:pt x="3404" y="746"/>
                    <a:pt x="5206" y="0"/>
                    <a:pt x="7085"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5" id="5"/>
            <p:cNvSpPr txBox="true"/>
            <p:nvPr/>
          </p:nvSpPr>
          <p:spPr>
            <a:xfrm>
              <a:off x="0" y="-47625"/>
              <a:ext cx="3338065" cy="2428065"/>
            </a:xfrm>
            <a:prstGeom prst="rect">
              <a:avLst/>
            </a:prstGeom>
          </p:spPr>
          <p:txBody>
            <a:bodyPr anchor="ctr" rtlCol="false" tIns="50800" lIns="50800" bIns="50800" rIns="50800"/>
            <a:lstStyle/>
            <a:p>
              <a:pPr algn="ctr" marL="0" indent="0" lvl="0">
                <a:lnSpc>
                  <a:spcPts val="3587"/>
                </a:lnSpc>
                <a:spcBef>
                  <a:spcPct val="0"/>
                </a:spcBef>
              </a:pPr>
            </a:p>
          </p:txBody>
        </p:sp>
      </p:grpSp>
      <p:sp>
        <p:nvSpPr>
          <p:cNvPr name="TextBox 6" id="6"/>
          <p:cNvSpPr txBox="true"/>
          <p:nvPr/>
        </p:nvSpPr>
        <p:spPr>
          <a:xfrm rot="0">
            <a:off x="1282789" y="2168933"/>
            <a:ext cx="9326817" cy="6643321"/>
          </a:xfrm>
          <a:prstGeom prst="rect">
            <a:avLst/>
          </a:prstGeom>
        </p:spPr>
        <p:txBody>
          <a:bodyPr anchor="t" rtlCol="false" tIns="0" lIns="0" bIns="0" rIns="0">
            <a:spAutoFit/>
          </a:bodyPr>
          <a:lstStyle/>
          <a:p>
            <a:pPr algn="l">
              <a:lnSpc>
                <a:spcPts val="4067"/>
              </a:lnSpc>
            </a:pPr>
            <a:r>
              <a:rPr lang="en-US" sz="3599" b="true">
                <a:solidFill>
                  <a:srgbClr val="FFFFFF"/>
                </a:solidFill>
                <a:latin typeface="Arial Bold"/>
                <a:ea typeface="Arial Bold"/>
                <a:cs typeface="Arial Bold"/>
                <a:sym typeface="Arial Bold"/>
              </a:rPr>
              <a:t>Concept :</a:t>
            </a:r>
          </a:p>
          <a:p>
            <a:pPr algn="l" marL="626109" indent="-313054" lvl="1">
              <a:lnSpc>
                <a:spcPts val="3276"/>
              </a:lnSpc>
              <a:buFont typeface="Arial"/>
              <a:buChar char="•"/>
            </a:pPr>
            <a:r>
              <a:rPr lang="en-US" sz="2899">
                <a:solidFill>
                  <a:srgbClr val="FFFFFF"/>
                </a:solidFill>
                <a:latin typeface="Arial"/>
                <a:ea typeface="Arial"/>
                <a:cs typeface="Arial"/>
                <a:sym typeface="Arial"/>
              </a:rPr>
              <a:t>Image masking is a technique used in photo editing to separate or isolate specific areas of an image from the rest, allowing for more precise editing and manipulation. </a:t>
            </a:r>
          </a:p>
          <a:p>
            <a:pPr algn="l" marL="626109" indent="-313054" lvl="1">
              <a:lnSpc>
                <a:spcPts val="3276"/>
              </a:lnSpc>
              <a:buFont typeface="Arial"/>
              <a:buChar char="•"/>
            </a:pPr>
            <a:r>
              <a:rPr lang="en-US" sz="2899">
                <a:solidFill>
                  <a:srgbClr val="FFFFFF"/>
                </a:solidFill>
                <a:latin typeface="Arial"/>
                <a:ea typeface="Arial"/>
                <a:cs typeface="Arial"/>
                <a:sym typeface="Arial"/>
              </a:rPr>
              <a:t>Essentially, it's like placing a “mask” over the parts of a picture you want to protect or hide while exposing the other areas for editing.</a:t>
            </a:r>
          </a:p>
          <a:p>
            <a:pPr algn="l">
              <a:lnSpc>
                <a:spcPts val="4067"/>
              </a:lnSpc>
            </a:pPr>
          </a:p>
          <a:p>
            <a:pPr algn="l">
              <a:lnSpc>
                <a:spcPts val="4067"/>
              </a:lnSpc>
            </a:pPr>
            <a:r>
              <a:rPr lang="en-US" sz="3599" b="true">
                <a:solidFill>
                  <a:srgbClr val="FFFFFF"/>
                </a:solidFill>
                <a:latin typeface="Arial Bold"/>
                <a:ea typeface="Arial Bold"/>
                <a:cs typeface="Arial Bold"/>
                <a:sym typeface="Arial Bold"/>
              </a:rPr>
              <a:t>Concept :</a:t>
            </a:r>
          </a:p>
          <a:p>
            <a:pPr algn="l" marL="626106" indent="-313053" lvl="1">
              <a:lnSpc>
                <a:spcPts val="3276"/>
              </a:lnSpc>
              <a:buFont typeface="Arial"/>
              <a:buChar char="•"/>
            </a:pPr>
            <a:r>
              <a:rPr lang="en-US" sz="2899">
                <a:solidFill>
                  <a:srgbClr val="FFFFFF"/>
                </a:solidFill>
                <a:latin typeface="Arial"/>
                <a:ea typeface="Arial"/>
                <a:cs typeface="Arial"/>
                <a:sym typeface="Arial"/>
              </a:rPr>
              <a:t>A binary image used to select which parts of another image to process.</a:t>
            </a:r>
          </a:p>
          <a:p>
            <a:pPr algn="l" marL="626106" indent="-313053" lvl="1">
              <a:lnSpc>
                <a:spcPts val="3276"/>
              </a:lnSpc>
              <a:buFont typeface="Arial"/>
              <a:buChar char="•"/>
            </a:pPr>
            <a:r>
              <a:rPr lang="en-US" sz="2899">
                <a:solidFill>
                  <a:srgbClr val="FFFFFF"/>
                </a:solidFill>
                <a:latin typeface="Arial"/>
                <a:ea typeface="Arial"/>
                <a:cs typeface="Arial"/>
                <a:sym typeface="Arial"/>
              </a:rPr>
              <a:t>Mask = same size as input, contains 0s and 255s only.</a:t>
            </a:r>
          </a:p>
          <a:p>
            <a:pPr algn="l">
              <a:lnSpc>
                <a:spcPts val="4067"/>
              </a:lnSpc>
            </a:pPr>
          </a:p>
        </p:txBody>
      </p:sp>
      <p:grpSp>
        <p:nvGrpSpPr>
          <p:cNvPr name="Group 7" id="7"/>
          <p:cNvGrpSpPr/>
          <p:nvPr/>
        </p:nvGrpSpPr>
        <p:grpSpPr>
          <a:xfrm rot="0">
            <a:off x="12012930" y="1445485"/>
            <a:ext cx="5246370" cy="7812815"/>
            <a:chOff x="0" y="0"/>
            <a:chExt cx="812800" cy="1210409"/>
          </a:xfrm>
        </p:grpSpPr>
        <p:sp>
          <p:nvSpPr>
            <p:cNvPr name="Freeform 8" id="8"/>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77900"/>
            <a:ext cx="8773902"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Image Masking</a:t>
            </a:r>
          </a:p>
        </p:txBody>
      </p:sp>
      <p:grpSp>
        <p:nvGrpSpPr>
          <p:cNvPr name="Group 3" id="3"/>
          <p:cNvGrpSpPr/>
          <p:nvPr/>
        </p:nvGrpSpPr>
        <p:grpSpPr>
          <a:xfrm rot="0">
            <a:off x="1028700" y="2006596"/>
            <a:ext cx="9834995" cy="7013528"/>
            <a:chOff x="0" y="0"/>
            <a:chExt cx="3338065" cy="2380440"/>
          </a:xfrm>
        </p:grpSpPr>
        <p:sp>
          <p:nvSpPr>
            <p:cNvPr name="Freeform 4" id="4"/>
            <p:cNvSpPr/>
            <p:nvPr/>
          </p:nvSpPr>
          <p:spPr>
            <a:xfrm flipH="false" flipV="false" rot="0">
              <a:off x="0" y="0"/>
              <a:ext cx="3338065" cy="2380440"/>
            </a:xfrm>
            <a:custGeom>
              <a:avLst/>
              <a:gdLst/>
              <a:ahLst/>
              <a:cxnLst/>
              <a:rect r="r" b="b" t="t" l="l"/>
              <a:pathLst>
                <a:path h="2380440" w="3338065">
                  <a:moveTo>
                    <a:pt x="7085" y="0"/>
                  </a:moveTo>
                  <a:lnTo>
                    <a:pt x="3330980" y="0"/>
                  </a:lnTo>
                  <a:cubicBezTo>
                    <a:pt x="3332859" y="0"/>
                    <a:pt x="3334661" y="746"/>
                    <a:pt x="3335990" y="2075"/>
                  </a:cubicBezTo>
                  <a:cubicBezTo>
                    <a:pt x="3337318" y="3404"/>
                    <a:pt x="3338065" y="5206"/>
                    <a:pt x="3338065" y="7085"/>
                  </a:cubicBezTo>
                  <a:lnTo>
                    <a:pt x="3338065" y="2373355"/>
                  </a:lnTo>
                  <a:cubicBezTo>
                    <a:pt x="3338065" y="2377268"/>
                    <a:pt x="3334893" y="2380440"/>
                    <a:pt x="3330980" y="2380440"/>
                  </a:cubicBezTo>
                  <a:lnTo>
                    <a:pt x="7085" y="2380440"/>
                  </a:lnTo>
                  <a:cubicBezTo>
                    <a:pt x="5206" y="2380440"/>
                    <a:pt x="3404" y="2379693"/>
                    <a:pt x="2075" y="2378365"/>
                  </a:cubicBezTo>
                  <a:cubicBezTo>
                    <a:pt x="746" y="2377036"/>
                    <a:pt x="0" y="2375234"/>
                    <a:pt x="0" y="2373355"/>
                  </a:cubicBezTo>
                  <a:lnTo>
                    <a:pt x="0" y="7085"/>
                  </a:lnTo>
                  <a:cubicBezTo>
                    <a:pt x="0" y="5206"/>
                    <a:pt x="746" y="3404"/>
                    <a:pt x="2075" y="2075"/>
                  </a:cubicBezTo>
                  <a:cubicBezTo>
                    <a:pt x="3404" y="746"/>
                    <a:pt x="5206" y="0"/>
                    <a:pt x="7085"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5" id="5"/>
            <p:cNvSpPr txBox="true"/>
            <p:nvPr/>
          </p:nvSpPr>
          <p:spPr>
            <a:xfrm>
              <a:off x="0" y="-47625"/>
              <a:ext cx="3338065" cy="2428065"/>
            </a:xfrm>
            <a:prstGeom prst="rect">
              <a:avLst/>
            </a:prstGeom>
          </p:spPr>
          <p:txBody>
            <a:bodyPr anchor="ctr" rtlCol="false" tIns="50800" lIns="50800" bIns="50800" rIns="50800"/>
            <a:lstStyle/>
            <a:p>
              <a:pPr algn="ctr" marL="0" indent="0" lvl="0">
                <a:lnSpc>
                  <a:spcPts val="3587"/>
                </a:lnSpc>
                <a:spcBef>
                  <a:spcPct val="0"/>
                </a:spcBef>
              </a:pPr>
            </a:p>
          </p:txBody>
        </p:sp>
      </p:grpSp>
      <p:sp>
        <p:nvSpPr>
          <p:cNvPr name="TextBox 6" id="6"/>
          <p:cNvSpPr txBox="true"/>
          <p:nvPr/>
        </p:nvSpPr>
        <p:spPr>
          <a:xfrm rot="0">
            <a:off x="1282789" y="2168933"/>
            <a:ext cx="9326817" cy="4792136"/>
          </a:xfrm>
          <a:prstGeom prst="rect">
            <a:avLst/>
          </a:prstGeom>
        </p:spPr>
        <p:txBody>
          <a:bodyPr anchor="t" rtlCol="false" tIns="0" lIns="0" bIns="0" rIns="0">
            <a:spAutoFit/>
          </a:bodyPr>
          <a:lstStyle/>
          <a:p>
            <a:pPr algn="l">
              <a:lnSpc>
                <a:spcPts val="4067"/>
              </a:lnSpc>
            </a:pPr>
            <a:r>
              <a:rPr lang="en-US" sz="3599" b="true">
                <a:solidFill>
                  <a:srgbClr val="FFFFFF"/>
                </a:solidFill>
                <a:latin typeface="Arial Bold"/>
                <a:ea typeface="Arial Bold"/>
                <a:cs typeface="Arial Bold"/>
                <a:sym typeface="Arial Bold"/>
              </a:rPr>
              <a:t>How it works:</a:t>
            </a:r>
          </a:p>
          <a:p>
            <a:pPr algn="l" marL="626106" indent="-313053" lvl="1">
              <a:lnSpc>
                <a:spcPts val="3276"/>
              </a:lnSpc>
              <a:buFont typeface="Arial"/>
              <a:buChar char="•"/>
            </a:pPr>
            <a:r>
              <a:rPr lang="en-US" sz="2899">
                <a:solidFill>
                  <a:srgbClr val="FFFFFF"/>
                </a:solidFill>
                <a:latin typeface="Arial"/>
                <a:ea typeface="Arial"/>
                <a:cs typeface="Arial"/>
                <a:sym typeface="Arial"/>
              </a:rPr>
              <a:t>bitwise_and(src, src, mask=mask) keeps pixels where mask = 255, discards others.</a:t>
            </a:r>
          </a:p>
          <a:p>
            <a:pPr algn="l">
              <a:lnSpc>
                <a:spcPts val="3276"/>
              </a:lnSpc>
            </a:pPr>
          </a:p>
          <a:p>
            <a:pPr algn="l">
              <a:lnSpc>
                <a:spcPts val="4067"/>
              </a:lnSpc>
            </a:pPr>
            <a:r>
              <a:rPr lang="en-US" sz="3600" b="true">
                <a:solidFill>
                  <a:srgbClr val="FFFFFF"/>
                </a:solidFill>
                <a:latin typeface="Arial Bold"/>
                <a:ea typeface="Arial Bold"/>
                <a:cs typeface="Arial Bold"/>
                <a:sym typeface="Arial Bold"/>
              </a:rPr>
              <a:t>Uses:</a:t>
            </a:r>
          </a:p>
          <a:p>
            <a:pPr algn="l" marL="626106" indent="-313053" lvl="1">
              <a:lnSpc>
                <a:spcPts val="3276"/>
              </a:lnSpc>
              <a:buFont typeface="Arial"/>
              <a:buChar char="•"/>
            </a:pPr>
            <a:r>
              <a:rPr lang="en-US" sz="2899">
                <a:solidFill>
                  <a:srgbClr val="FFFFFF"/>
                </a:solidFill>
                <a:latin typeface="Arial"/>
                <a:ea typeface="Arial"/>
                <a:cs typeface="Arial"/>
                <a:sym typeface="Arial"/>
              </a:rPr>
              <a:t>Background subtraction</a:t>
            </a:r>
          </a:p>
          <a:p>
            <a:pPr algn="l" marL="626106" indent="-313053" lvl="1">
              <a:lnSpc>
                <a:spcPts val="3276"/>
              </a:lnSpc>
              <a:buFont typeface="Arial"/>
              <a:buChar char="•"/>
            </a:pPr>
            <a:r>
              <a:rPr lang="en-US" sz="2899">
                <a:solidFill>
                  <a:srgbClr val="FFFFFF"/>
                </a:solidFill>
                <a:latin typeface="Arial"/>
                <a:ea typeface="Arial"/>
                <a:cs typeface="Arial"/>
                <a:sym typeface="Arial"/>
              </a:rPr>
              <a:t>Isolating objects in a scene</a:t>
            </a:r>
          </a:p>
          <a:p>
            <a:pPr algn="l" marL="626106" indent="-313053" lvl="1">
              <a:lnSpc>
                <a:spcPts val="3276"/>
              </a:lnSpc>
              <a:buFont typeface="Arial"/>
              <a:buChar char="•"/>
            </a:pPr>
            <a:r>
              <a:rPr lang="en-US" sz="2899">
                <a:solidFill>
                  <a:srgbClr val="FFFFFF"/>
                </a:solidFill>
                <a:latin typeface="Arial"/>
                <a:ea typeface="Arial"/>
                <a:cs typeface="Arial"/>
                <a:sym typeface="Arial"/>
              </a:rPr>
              <a:t>Focused image analysis (e.g., analyzing only the face region)</a:t>
            </a:r>
          </a:p>
          <a:p>
            <a:pPr algn="l">
              <a:lnSpc>
                <a:spcPts val="3276"/>
              </a:lnSpc>
            </a:pPr>
          </a:p>
          <a:p>
            <a:pPr algn="l">
              <a:lnSpc>
                <a:spcPts val="3276"/>
              </a:lnSpc>
            </a:pPr>
          </a:p>
        </p:txBody>
      </p:sp>
      <p:grpSp>
        <p:nvGrpSpPr>
          <p:cNvPr name="Group 7" id="7"/>
          <p:cNvGrpSpPr/>
          <p:nvPr/>
        </p:nvGrpSpPr>
        <p:grpSpPr>
          <a:xfrm rot="0">
            <a:off x="12012930" y="1445485"/>
            <a:ext cx="5246370" cy="7812815"/>
            <a:chOff x="0" y="0"/>
            <a:chExt cx="812800" cy="1210409"/>
          </a:xfrm>
        </p:grpSpPr>
        <p:sp>
          <p:nvSpPr>
            <p:cNvPr name="Freeform 8" id="8"/>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Tree>
  </p:cSld>
  <p:clrMapOvr>
    <a:masterClrMapping/>
  </p:clrMapOvr>
</p:sld>
</file>

<file path=ppt/slides/slide1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0"/>
            <a:ext cx="18277775" cy="1694748"/>
            <a:chOff x="0" y="0"/>
            <a:chExt cx="4813900" cy="446353"/>
          </a:xfrm>
        </p:grpSpPr>
        <p:sp>
          <p:nvSpPr>
            <p:cNvPr name="Freeform 3" id="3"/>
            <p:cNvSpPr/>
            <p:nvPr/>
          </p:nvSpPr>
          <p:spPr>
            <a:xfrm flipH="false" flipV="false" rot="0">
              <a:off x="0" y="0"/>
              <a:ext cx="4813900" cy="446353"/>
            </a:xfrm>
            <a:custGeom>
              <a:avLst/>
              <a:gdLst/>
              <a:ahLst/>
              <a:cxnLst/>
              <a:rect r="r" b="b" t="t" l="l"/>
              <a:pathLst>
                <a:path h="446353" w="4813900">
                  <a:moveTo>
                    <a:pt x="0" y="0"/>
                  </a:moveTo>
                  <a:lnTo>
                    <a:pt x="4813900" y="0"/>
                  </a:lnTo>
                  <a:lnTo>
                    <a:pt x="4813900" y="446353"/>
                  </a:lnTo>
                  <a:lnTo>
                    <a:pt x="0" y="446353"/>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503503"/>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894731" y="432386"/>
            <a:ext cx="16508762" cy="911513"/>
          </a:xfrm>
          <a:prstGeom prst="rect">
            <a:avLst/>
          </a:prstGeom>
        </p:spPr>
        <p:txBody>
          <a:bodyPr anchor="t" rtlCol="false" tIns="0" lIns="0" bIns="0" rIns="0">
            <a:spAutoFit/>
          </a:bodyPr>
          <a:lstStyle/>
          <a:p>
            <a:pPr algn="l">
              <a:lnSpc>
                <a:spcPts val="6906"/>
              </a:lnSpc>
            </a:pPr>
            <a:r>
              <a:rPr lang="en-US" sz="6112">
                <a:solidFill>
                  <a:srgbClr val="FFFFFF"/>
                </a:solidFill>
                <a:latin typeface="Archivo Black"/>
                <a:ea typeface="Archivo Black"/>
                <a:cs typeface="Archivo Black"/>
                <a:sym typeface="Archivo Black"/>
              </a:rPr>
              <a:t>Masking the Image</a:t>
            </a:r>
          </a:p>
        </p:txBody>
      </p:sp>
      <p:sp>
        <p:nvSpPr>
          <p:cNvPr name="TextBox 6" id="6"/>
          <p:cNvSpPr txBox="true"/>
          <p:nvPr/>
        </p:nvSpPr>
        <p:spPr>
          <a:xfrm rot="0">
            <a:off x="236273" y="1895009"/>
            <a:ext cx="18051727" cy="7983980"/>
          </a:xfrm>
          <a:prstGeom prst="rect">
            <a:avLst/>
          </a:prstGeom>
        </p:spPr>
        <p:txBody>
          <a:bodyPr anchor="t" rtlCol="false" tIns="0" lIns="0" bIns="0" rIns="0">
            <a:spAutoFit/>
          </a:bodyPr>
          <a:lstStyle/>
          <a:p>
            <a:pPr algn="l">
              <a:lnSpc>
                <a:spcPts val="3723"/>
              </a:lnSpc>
            </a:pPr>
            <a:r>
              <a:rPr lang="en-US" sz="2799" spc="167">
                <a:solidFill>
                  <a:srgbClr val="000000"/>
                </a:solidFill>
                <a:latin typeface="Arial"/>
                <a:ea typeface="Arial"/>
                <a:cs typeface="Arial"/>
                <a:sym typeface="Arial"/>
              </a:rPr>
              <a:t>import cv2</a:t>
            </a:r>
          </a:p>
          <a:p>
            <a:pPr algn="l">
              <a:lnSpc>
                <a:spcPts val="3723"/>
              </a:lnSpc>
            </a:pPr>
          </a:p>
          <a:p>
            <a:pPr algn="l">
              <a:lnSpc>
                <a:spcPts val="3723"/>
              </a:lnSpc>
            </a:pPr>
            <a:r>
              <a:rPr lang="en-US" sz="2799" spc="167">
                <a:solidFill>
                  <a:srgbClr val="000000"/>
                </a:solidFill>
                <a:latin typeface="Arial"/>
                <a:ea typeface="Arial"/>
                <a:cs typeface="Arial"/>
                <a:sym typeface="Arial"/>
              </a:rPr>
              <a:t>img_for_mask = cv2.imread(r"DRDO\images\mask1.png")</a:t>
            </a:r>
          </a:p>
          <a:p>
            <a:pPr algn="l">
              <a:lnSpc>
                <a:spcPts val="3723"/>
              </a:lnSpc>
            </a:pPr>
            <a:r>
              <a:rPr lang="en-US" sz="2799" spc="167">
                <a:solidFill>
                  <a:srgbClr val="000000"/>
                </a:solidFill>
                <a:latin typeface="Arial"/>
                <a:ea typeface="Arial"/>
                <a:cs typeface="Arial"/>
                <a:sym typeface="Arial"/>
              </a:rPr>
              <a:t>img1 = cv2.imread(r"</a:t>
            </a:r>
            <a:r>
              <a:rPr lang="en-US" sz="2799" spc="167">
                <a:solidFill>
                  <a:srgbClr val="000000"/>
                </a:solidFill>
                <a:latin typeface="Arial"/>
                <a:ea typeface="Arial"/>
                <a:cs typeface="Arial"/>
                <a:sym typeface="Arial"/>
              </a:rPr>
              <a:t>DRDO</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imag</a:t>
            </a:r>
            <a:r>
              <a:rPr lang="en-US" sz="2799" spc="167">
                <a:solidFill>
                  <a:srgbClr val="000000"/>
                </a:solidFill>
                <a:latin typeface="Arial"/>
                <a:ea typeface="Arial"/>
                <a:cs typeface="Arial"/>
                <a:sym typeface="Arial"/>
              </a:rPr>
              <a:t>es\</a:t>
            </a:r>
            <a:r>
              <a:rPr lang="en-US" sz="2799" spc="167">
                <a:solidFill>
                  <a:srgbClr val="000000"/>
                </a:solidFill>
                <a:latin typeface="Arial"/>
                <a:ea typeface="Arial"/>
                <a:cs typeface="Arial"/>
                <a:sym typeface="Arial"/>
              </a:rPr>
              <a:t>wallpap</a:t>
            </a:r>
            <a:r>
              <a:rPr lang="en-US" sz="2799" spc="167">
                <a:solidFill>
                  <a:srgbClr val="000000"/>
                </a:solidFill>
                <a:latin typeface="Arial"/>
                <a:ea typeface="Arial"/>
                <a:cs typeface="Arial"/>
                <a:sym typeface="Arial"/>
              </a:rPr>
              <a:t>er</a:t>
            </a:r>
            <a:r>
              <a:rPr lang="en-US" sz="2799" spc="167">
                <a:solidFill>
                  <a:srgbClr val="000000"/>
                </a:solidFill>
                <a:latin typeface="Arial"/>
                <a:ea typeface="Arial"/>
                <a:cs typeface="Arial"/>
                <a:sym typeface="Arial"/>
              </a:rPr>
              <a:t>.jpg")</a:t>
            </a:r>
          </a:p>
          <a:p>
            <a:pPr algn="l">
              <a:lnSpc>
                <a:spcPts val="3723"/>
              </a:lnSpc>
            </a:pPr>
            <a:r>
              <a:rPr lang="en-US" sz="2799" spc="167">
                <a:solidFill>
                  <a:srgbClr val="000000"/>
                </a:solidFill>
                <a:latin typeface="Arial"/>
                <a:ea typeface="Arial"/>
                <a:cs typeface="Arial"/>
                <a:sym typeface="Arial"/>
              </a:rPr>
              <a:t>img2 = cv</a:t>
            </a:r>
            <a:r>
              <a:rPr lang="en-US" sz="2799" spc="167">
                <a:solidFill>
                  <a:srgbClr val="000000"/>
                </a:solidFill>
                <a:latin typeface="Arial"/>
                <a:ea typeface="Arial"/>
                <a:cs typeface="Arial"/>
                <a:sym typeface="Arial"/>
              </a:rPr>
              <a:t>2.</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r</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d(r"</a:t>
            </a:r>
            <a:r>
              <a:rPr lang="en-US" sz="2799" spc="167">
                <a:solidFill>
                  <a:srgbClr val="000000"/>
                </a:solidFill>
                <a:latin typeface="Arial"/>
                <a:ea typeface="Arial"/>
                <a:cs typeface="Arial"/>
                <a:sym typeface="Arial"/>
              </a:rPr>
              <a:t>DRDO\images\bg1.jpg")</a:t>
            </a:r>
          </a:p>
          <a:p>
            <a:pPr algn="l">
              <a:lnSpc>
                <a:spcPts val="3723"/>
              </a:lnSpc>
            </a:pPr>
          </a:p>
          <a:p>
            <a:pPr algn="l">
              <a:lnSpc>
                <a:spcPts val="3723"/>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convert</a:t>
            </a:r>
            <a:r>
              <a:rPr lang="en-US" sz="2799" spc="167">
                <a:solidFill>
                  <a:srgbClr val="000000"/>
                </a:solidFill>
                <a:latin typeface="Arial"/>
                <a:ea typeface="Arial"/>
                <a:cs typeface="Arial"/>
                <a:sym typeface="Arial"/>
              </a:rPr>
              <a:t>ing the </a:t>
            </a:r>
            <a:r>
              <a:rPr lang="en-US" sz="2799" spc="167">
                <a:solidFill>
                  <a:srgbClr val="000000"/>
                </a:solidFill>
                <a:latin typeface="Arial"/>
                <a:ea typeface="Arial"/>
                <a:cs typeface="Arial"/>
                <a:sym typeface="Arial"/>
              </a:rPr>
              <a:t>image used for greyscale to greyscale</a:t>
            </a:r>
          </a:p>
          <a:p>
            <a:pPr algn="l">
              <a:lnSpc>
                <a:spcPts val="3723"/>
              </a:lnSpc>
            </a:pPr>
            <a:r>
              <a:rPr lang="en-US" sz="2799" spc="167">
                <a:solidFill>
                  <a:srgbClr val="000000"/>
                </a:solidFill>
                <a:latin typeface="Arial"/>
                <a:ea typeface="Arial"/>
                <a:cs typeface="Arial"/>
                <a:sym typeface="Arial"/>
              </a:rPr>
              <a:t>circle_grayscale = cv2.cvtC</a:t>
            </a:r>
            <a:r>
              <a:rPr lang="en-US" sz="2799" spc="167">
                <a:solidFill>
                  <a:srgbClr val="000000"/>
                </a:solidFill>
                <a:latin typeface="Arial"/>
                <a:ea typeface="Arial"/>
                <a:cs typeface="Arial"/>
                <a:sym typeface="Arial"/>
              </a:rPr>
              <a:t>olor(img_</a:t>
            </a:r>
            <a:r>
              <a:rPr lang="en-US" sz="2799" spc="167">
                <a:solidFill>
                  <a:srgbClr val="000000"/>
                </a:solidFill>
                <a:latin typeface="Arial"/>
                <a:ea typeface="Arial"/>
                <a:cs typeface="Arial"/>
                <a:sym typeface="Arial"/>
              </a:rPr>
              <a:t>for_mask, cv2.COLOR_BGR2GRAY)</a:t>
            </a:r>
          </a:p>
          <a:p>
            <a:pPr algn="l">
              <a:lnSpc>
                <a:spcPts val="3723"/>
              </a:lnSpc>
            </a:pPr>
          </a:p>
          <a:p>
            <a:pPr algn="l">
              <a:lnSpc>
                <a:spcPts val="3723"/>
              </a:lnSpc>
            </a:pPr>
            <a:r>
              <a:rPr lang="en-US" sz="2799" spc="167">
                <a:solidFill>
                  <a:srgbClr val="000000"/>
                </a:solidFill>
                <a:latin typeface="Arial"/>
                <a:ea typeface="Arial"/>
                <a:cs typeface="Arial"/>
                <a:sym typeface="Arial"/>
              </a:rPr>
              <a:t># resizing</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t</a:t>
            </a:r>
            <a:r>
              <a:rPr lang="en-US" sz="2799" spc="167">
                <a:solidFill>
                  <a:srgbClr val="000000"/>
                </a:solidFill>
                <a:latin typeface="Arial"/>
                <a:ea typeface="Arial"/>
                <a:cs typeface="Arial"/>
                <a:sym typeface="Arial"/>
              </a:rPr>
              <a:t>he </a:t>
            </a:r>
            <a:r>
              <a:rPr lang="en-US" sz="2799" spc="167">
                <a:solidFill>
                  <a:srgbClr val="000000"/>
                </a:solidFill>
                <a:latin typeface="Arial"/>
                <a:ea typeface="Arial"/>
                <a:cs typeface="Arial"/>
                <a:sym typeface="Arial"/>
              </a:rPr>
              <a:t>imag</a:t>
            </a:r>
            <a:r>
              <a:rPr lang="en-US" sz="2799" spc="167">
                <a:solidFill>
                  <a:srgbClr val="000000"/>
                </a:solidFill>
                <a:latin typeface="Arial"/>
                <a:ea typeface="Arial"/>
                <a:cs typeface="Arial"/>
                <a:sym typeface="Arial"/>
              </a:rPr>
              <a:t>e to be added</a:t>
            </a:r>
          </a:p>
          <a:p>
            <a:pPr algn="l">
              <a:lnSpc>
                <a:spcPts val="3723"/>
              </a:lnSpc>
            </a:pPr>
            <a:r>
              <a:rPr lang="en-US" sz="2799" spc="167">
                <a:solidFill>
                  <a:srgbClr val="000000"/>
                </a:solidFill>
                <a:latin typeface="Arial"/>
                <a:ea typeface="Arial"/>
                <a:cs typeface="Arial"/>
                <a:sym typeface="Arial"/>
              </a:rPr>
              <a:t>img1</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 cv2.</a:t>
            </a:r>
            <a:r>
              <a:rPr lang="en-US" sz="2799" spc="167">
                <a:solidFill>
                  <a:srgbClr val="000000"/>
                </a:solidFill>
                <a:latin typeface="Arial"/>
                <a:ea typeface="Arial"/>
                <a:cs typeface="Arial"/>
                <a:sym typeface="Arial"/>
              </a:rPr>
              <a:t>re</a:t>
            </a:r>
            <a:r>
              <a:rPr lang="en-US" sz="2799" spc="167">
                <a:solidFill>
                  <a:srgbClr val="000000"/>
                </a:solidFill>
                <a:latin typeface="Arial"/>
                <a:ea typeface="Arial"/>
                <a:cs typeface="Arial"/>
                <a:sym typeface="Arial"/>
              </a:rPr>
              <a:t>siz</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(img1, (500</a:t>
            </a:r>
            <a:r>
              <a:rPr lang="en-US" sz="2799" spc="167">
                <a:solidFill>
                  <a:srgbClr val="000000"/>
                </a:solidFill>
                <a:latin typeface="Arial"/>
                <a:ea typeface="Arial"/>
                <a:cs typeface="Arial"/>
                <a:sym typeface="Arial"/>
              </a:rPr>
              <a:t>, 5</a:t>
            </a:r>
            <a:r>
              <a:rPr lang="en-US" sz="2799" spc="167">
                <a:solidFill>
                  <a:srgbClr val="000000"/>
                </a:solidFill>
                <a:latin typeface="Arial"/>
                <a:ea typeface="Arial"/>
                <a:cs typeface="Arial"/>
                <a:sym typeface="Arial"/>
              </a:rPr>
              <a:t>00))</a:t>
            </a:r>
          </a:p>
          <a:p>
            <a:pPr algn="l">
              <a:lnSpc>
                <a:spcPts val="3723"/>
              </a:lnSpc>
            </a:pPr>
            <a:r>
              <a:rPr lang="en-US" sz="2799" spc="167">
                <a:solidFill>
                  <a:srgbClr val="000000"/>
                </a:solidFill>
                <a:latin typeface="Arial"/>
                <a:ea typeface="Arial"/>
                <a:cs typeface="Arial"/>
                <a:sym typeface="Arial"/>
              </a:rPr>
              <a:t>img2</a:t>
            </a:r>
            <a:r>
              <a:rPr lang="en-US" sz="2799" spc="167">
                <a:solidFill>
                  <a:srgbClr val="000000"/>
                </a:solidFill>
                <a:latin typeface="Arial"/>
                <a:ea typeface="Arial"/>
                <a:cs typeface="Arial"/>
                <a:sym typeface="Arial"/>
              </a:rPr>
              <a:t> = cv2.</a:t>
            </a:r>
            <a:r>
              <a:rPr lang="en-US" sz="2799" spc="167">
                <a:solidFill>
                  <a:srgbClr val="000000"/>
                </a:solidFill>
                <a:latin typeface="Arial"/>
                <a:ea typeface="Arial"/>
                <a:cs typeface="Arial"/>
                <a:sym typeface="Arial"/>
              </a:rPr>
              <a:t>re</a:t>
            </a:r>
            <a:r>
              <a:rPr lang="en-US" sz="2799" spc="167">
                <a:solidFill>
                  <a:srgbClr val="000000"/>
                </a:solidFill>
                <a:latin typeface="Arial"/>
                <a:ea typeface="Arial"/>
                <a:cs typeface="Arial"/>
                <a:sym typeface="Arial"/>
              </a:rPr>
              <a:t>si</a:t>
            </a:r>
            <a:r>
              <a:rPr lang="en-US" sz="2799" spc="167">
                <a:solidFill>
                  <a:srgbClr val="000000"/>
                </a:solidFill>
                <a:latin typeface="Arial"/>
                <a:ea typeface="Arial"/>
                <a:cs typeface="Arial"/>
                <a:sym typeface="Arial"/>
              </a:rPr>
              <a:t>ze</a:t>
            </a:r>
            <a:r>
              <a:rPr lang="en-US" sz="2799" spc="167">
                <a:solidFill>
                  <a:srgbClr val="000000"/>
                </a:solidFill>
                <a:latin typeface="Arial"/>
                <a:ea typeface="Arial"/>
                <a:cs typeface="Arial"/>
                <a:sym typeface="Arial"/>
              </a:rPr>
              <a:t>(img2, (500, 500))</a:t>
            </a:r>
          </a:p>
          <a:p>
            <a:pPr algn="l">
              <a:lnSpc>
                <a:spcPts val="3723"/>
              </a:lnSpc>
            </a:pPr>
            <a:r>
              <a:rPr lang="en-US" sz="2799" spc="167">
                <a:solidFill>
                  <a:srgbClr val="000000"/>
                </a:solidFill>
                <a:latin typeface="Arial"/>
                <a:ea typeface="Arial"/>
                <a:cs typeface="Arial"/>
                <a:sym typeface="Arial"/>
              </a:rPr>
              <a:t>circle_grayscale = cv</a:t>
            </a:r>
            <a:r>
              <a:rPr lang="en-US" sz="2799" spc="167">
                <a:solidFill>
                  <a:srgbClr val="000000"/>
                </a:solidFill>
                <a:latin typeface="Arial"/>
                <a:ea typeface="Arial"/>
                <a:cs typeface="Arial"/>
                <a:sym typeface="Arial"/>
              </a:rPr>
              <a:t>2.resize(circle_grayscale, (500, 500</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a:t>
            </a:r>
          </a:p>
          <a:p>
            <a:pPr algn="l">
              <a:lnSpc>
                <a:spcPts val="3723"/>
              </a:lnSpc>
            </a:pPr>
          </a:p>
          <a:p>
            <a:pPr algn="l">
              <a:lnSpc>
                <a:spcPts val="3723"/>
              </a:lnSpc>
            </a:pPr>
            <a:r>
              <a:rPr lang="en-US" sz="2799" spc="167">
                <a:solidFill>
                  <a:srgbClr val="000000"/>
                </a:solidFill>
                <a:latin typeface="Arial"/>
                <a:ea typeface="Arial"/>
                <a:cs typeface="Arial"/>
                <a:sym typeface="Arial"/>
              </a:rPr>
              <a:t># creating a mask</a:t>
            </a:r>
          </a:p>
          <a:p>
            <a:pPr algn="l">
              <a:lnSpc>
                <a:spcPts val="3723"/>
              </a:lnSpc>
            </a:pPr>
            <a:r>
              <a:rPr lang="en-US" sz="2799" spc="167">
                <a:solidFill>
                  <a:srgbClr val="000000"/>
                </a:solidFill>
                <a:latin typeface="Arial"/>
                <a:ea typeface="Arial"/>
                <a:cs typeface="Arial"/>
                <a:sym typeface="Arial"/>
              </a:rPr>
              <a:t>retval , mask = cv2.threshold(circle_grayscale, 10, 255, cv2.THRESH_BINARY)</a:t>
            </a:r>
          </a:p>
          <a:p>
            <a:pPr algn="l">
              <a:lnSpc>
                <a:spcPts val="3723"/>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25" y="8141930"/>
            <a:ext cx="18277775" cy="2145070"/>
            <a:chOff x="0" y="0"/>
            <a:chExt cx="4813900" cy="564957"/>
          </a:xfrm>
        </p:grpSpPr>
        <p:sp>
          <p:nvSpPr>
            <p:cNvPr name="Freeform 3" id="3"/>
            <p:cNvSpPr/>
            <p:nvPr/>
          </p:nvSpPr>
          <p:spPr>
            <a:xfrm flipH="false" flipV="false" rot="0">
              <a:off x="0" y="0"/>
              <a:ext cx="4813900" cy="564957"/>
            </a:xfrm>
            <a:custGeom>
              <a:avLst/>
              <a:gdLst/>
              <a:ahLst/>
              <a:cxnLst/>
              <a:rect r="r" b="b" t="t" l="l"/>
              <a:pathLst>
                <a:path h="564957" w="4813900">
                  <a:moveTo>
                    <a:pt x="0" y="0"/>
                  </a:moveTo>
                  <a:lnTo>
                    <a:pt x="4813900" y="0"/>
                  </a:lnTo>
                  <a:lnTo>
                    <a:pt x="4813900" y="564957"/>
                  </a:lnTo>
                  <a:lnTo>
                    <a:pt x="0" y="56495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622107"/>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1827675" y="1237093"/>
            <a:ext cx="5455920" cy="7812815"/>
            <a:chOff x="0" y="0"/>
            <a:chExt cx="845265" cy="1210409"/>
          </a:xfrm>
        </p:grpSpPr>
        <p:sp>
          <p:nvSpPr>
            <p:cNvPr name="Freeform 6" id="6"/>
            <p:cNvSpPr/>
            <p:nvPr/>
          </p:nvSpPr>
          <p:spPr>
            <a:xfrm flipH="false" flipV="false" rot="0">
              <a:off x="0" y="0"/>
              <a:ext cx="845265" cy="1210409"/>
            </a:xfrm>
            <a:custGeom>
              <a:avLst/>
              <a:gdLst/>
              <a:ahLst/>
              <a:cxnLst/>
              <a:rect r="r" b="b" t="t" l="l"/>
              <a:pathLst>
                <a:path h="1210409" w="845265">
                  <a:moveTo>
                    <a:pt x="83721" y="0"/>
                  </a:moveTo>
                  <a:lnTo>
                    <a:pt x="761544" y="0"/>
                  </a:lnTo>
                  <a:cubicBezTo>
                    <a:pt x="807782" y="0"/>
                    <a:pt x="845265" y="37483"/>
                    <a:pt x="845265" y="83721"/>
                  </a:cubicBezTo>
                  <a:lnTo>
                    <a:pt x="845265" y="1126689"/>
                  </a:lnTo>
                  <a:cubicBezTo>
                    <a:pt x="845265" y="1148893"/>
                    <a:pt x="836444" y="1170188"/>
                    <a:pt x="820744" y="1185888"/>
                  </a:cubicBezTo>
                  <a:cubicBezTo>
                    <a:pt x="805043" y="1201589"/>
                    <a:pt x="783748" y="1210409"/>
                    <a:pt x="761544" y="1210409"/>
                  </a:cubicBezTo>
                  <a:lnTo>
                    <a:pt x="83721" y="1210409"/>
                  </a:lnTo>
                  <a:cubicBezTo>
                    <a:pt x="61517" y="1210409"/>
                    <a:pt x="40222" y="1201589"/>
                    <a:pt x="24521" y="1185888"/>
                  </a:cubicBezTo>
                  <a:cubicBezTo>
                    <a:pt x="8821" y="1170188"/>
                    <a:pt x="0" y="1148893"/>
                    <a:pt x="0" y="1126689"/>
                  </a:cubicBezTo>
                  <a:lnTo>
                    <a:pt x="0" y="83721"/>
                  </a:lnTo>
                  <a:cubicBezTo>
                    <a:pt x="0" y="61517"/>
                    <a:pt x="8821" y="40222"/>
                    <a:pt x="24521" y="24521"/>
                  </a:cubicBezTo>
                  <a:cubicBezTo>
                    <a:pt x="40222" y="8821"/>
                    <a:pt x="61517" y="0"/>
                    <a:pt x="83721" y="0"/>
                  </a:cubicBezTo>
                  <a:close/>
                </a:path>
              </a:pathLst>
            </a:custGeom>
            <a:blipFill>
              <a:blip r:embed="rId2"/>
              <a:stretch>
                <a:fillRect l="-925" t="0" r="-925" b="0"/>
              </a:stretch>
            </a:blipFill>
          </p:spPr>
        </p:sp>
      </p:grpSp>
      <p:sp>
        <p:nvSpPr>
          <p:cNvPr name="TextBox 7" id="7"/>
          <p:cNvSpPr txBox="true"/>
          <p:nvPr/>
        </p:nvSpPr>
        <p:spPr>
          <a:xfrm rot="0">
            <a:off x="1028700" y="1047750"/>
            <a:ext cx="8773902"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Index :</a:t>
            </a:r>
          </a:p>
        </p:txBody>
      </p:sp>
      <p:sp>
        <p:nvSpPr>
          <p:cNvPr name="TextBox 8" id="8"/>
          <p:cNvSpPr txBox="true"/>
          <p:nvPr/>
        </p:nvSpPr>
        <p:spPr>
          <a:xfrm rot="0">
            <a:off x="1028700" y="2821102"/>
            <a:ext cx="10221118" cy="3387387"/>
          </a:xfrm>
          <a:prstGeom prst="rect">
            <a:avLst/>
          </a:prstGeom>
        </p:spPr>
        <p:txBody>
          <a:bodyPr anchor="t" rtlCol="false" tIns="0" lIns="0" bIns="0" rIns="0">
            <a:spAutoFit/>
          </a:bodyPr>
          <a:lstStyle/>
          <a:p>
            <a:pPr algn="l" marL="518162" indent="-259081" lvl="1">
              <a:lnSpc>
                <a:spcPts val="3360"/>
              </a:lnSpc>
              <a:buFont typeface="Arial"/>
              <a:buChar char="•"/>
            </a:pPr>
            <a:r>
              <a:rPr lang="en-US" sz="2400" spc="144">
                <a:solidFill>
                  <a:srgbClr val="000000"/>
                </a:solidFill>
                <a:latin typeface="Arial"/>
                <a:ea typeface="Arial"/>
                <a:cs typeface="Arial"/>
                <a:sym typeface="Arial"/>
              </a:rPr>
              <a:t>Splitting &amp; Merging Color Channels</a:t>
            </a:r>
          </a:p>
          <a:p>
            <a:pPr algn="l" marL="518162" indent="-259081" lvl="1">
              <a:lnSpc>
                <a:spcPts val="3360"/>
              </a:lnSpc>
              <a:buFont typeface="Arial"/>
              <a:buChar char="•"/>
            </a:pPr>
            <a:r>
              <a:rPr lang="en-US" sz="2400" spc="144">
                <a:solidFill>
                  <a:srgbClr val="000000"/>
                </a:solidFill>
                <a:latin typeface="Arial"/>
                <a:ea typeface="Arial"/>
                <a:cs typeface="Arial"/>
                <a:sym typeface="Arial"/>
              </a:rPr>
              <a:t>Image Addition &amp; Subtraction</a:t>
            </a:r>
          </a:p>
          <a:p>
            <a:pPr algn="l" marL="518162" indent="-259081" lvl="1">
              <a:lnSpc>
                <a:spcPts val="3360"/>
              </a:lnSpc>
              <a:buFont typeface="Arial"/>
              <a:buChar char="•"/>
            </a:pPr>
            <a:r>
              <a:rPr lang="en-US" sz="2400" spc="144">
                <a:solidFill>
                  <a:srgbClr val="000000"/>
                </a:solidFill>
                <a:latin typeface="Arial"/>
                <a:ea typeface="Arial"/>
                <a:cs typeface="Arial"/>
                <a:sym typeface="Arial"/>
              </a:rPr>
              <a:t>Bitwise Operations on Images</a:t>
            </a:r>
          </a:p>
          <a:p>
            <a:pPr algn="l" marL="518162" indent="-259081" lvl="1">
              <a:lnSpc>
                <a:spcPts val="3360"/>
              </a:lnSpc>
              <a:buFont typeface="Arial"/>
              <a:buChar char="•"/>
            </a:pPr>
            <a:r>
              <a:rPr lang="en-US" sz="2400" spc="144">
                <a:solidFill>
                  <a:srgbClr val="000000"/>
                </a:solidFill>
                <a:latin typeface="Arial"/>
                <a:ea typeface="Arial"/>
                <a:cs typeface="Arial"/>
                <a:sym typeface="Arial"/>
              </a:rPr>
              <a:t>Image Masking</a:t>
            </a:r>
          </a:p>
          <a:p>
            <a:pPr algn="l" marL="518162" indent="-259081" lvl="1">
              <a:lnSpc>
                <a:spcPts val="3360"/>
              </a:lnSpc>
              <a:buFont typeface="Arial"/>
              <a:buChar char="•"/>
            </a:pPr>
            <a:r>
              <a:rPr lang="en-US" sz="2400" spc="144">
                <a:solidFill>
                  <a:srgbClr val="000000"/>
                </a:solidFill>
                <a:latin typeface="Arial"/>
                <a:ea typeface="Arial"/>
                <a:cs typeface="Arial"/>
                <a:sym typeface="Arial"/>
              </a:rPr>
              <a:t>Scaling &amp; Translation</a:t>
            </a:r>
          </a:p>
          <a:p>
            <a:pPr algn="l" marL="518162" indent="-259081" lvl="1">
              <a:lnSpc>
                <a:spcPts val="3360"/>
              </a:lnSpc>
              <a:buFont typeface="Arial"/>
              <a:buChar char="•"/>
            </a:pPr>
            <a:r>
              <a:rPr lang="en-US" sz="2400" spc="144">
                <a:solidFill>
                  <a:srgbClr val="000000"/>
                </a:solidFill>
                <a:latin typeface="Arial"/>
                <a:ea typeface="Arial"/>
                <a:cs typeface="Arial"/>
                <a:sym typeface="Arial"/>
              </a:rPr>
              <a:t>Perspective Transformation</a:t>
            </a:r>
          </a:p>
          <a:p>
            <a:pPr algn="l" marL="518162" indent="-259081" lvl="1">
              <a:lnSpc>
                <a:spcPts val="3360"/>
              </a:lnSpc>
              <a:buFont typeface="Arial"/>
              <a:buChar char="•"/>
            </a:pPr>
            <a:r>
              <a:rPr lang="en-US" sz="2400" spc="144">
                <a:solidFill>
                  <a:srgbClr val="000000"/>
                </a:solidFill>
                <a:latin typeface="Arial"/>
                <a:ea typeface="Arial"/>
                <a:cs typeface="Arial"/>
                <a:sym typeface="Arial"/>
              </a:rPr>
              <a:t>Edge Detection (Canny Algorithm)</a:t>
            </a:r>
          </a:p>
          <a:p>
            <a:pPr algn="l">
              <a:lnSpc>
                <a:spcPts val="3360"/>
              </a:lnSpc>
              <a:spcBef>
                <a:spcPct val="0"/>
              </a:spcBef>
            </a:pP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0"/>
            <a:ext cx="18277775" cy="1694748"/>
            <a:chOff x="0" y="0"/>
            <a:chExt cx="4813900" cy="446353"/>
          </a:xfrm>
        </p:grpSpPr>
        <p:sp>
          <p:nvSpPr>
            <p:cNvPr name="Freeform 3" id="3"/>
            <p:cNvSpPr/>
            <p:nvPr/>
          </p:nvSpPr>
          <p:spPr>
            <a:xfrm flipH="false" flipV="false" rot="0">
              <a:off x="0" y="0"/>
              <a:ext cx="4813900" cy="446353"/>
            </a:xfrm>
            <a:custGeom>
              <a:avLst/>
              <a:gdLst/>
              <a:ahLst/>
              <a:cxnLst/>
              <a:rect r="r" b="b" t="t" l="l"/>
              <a:pathLst>
                <a:path h="446353" w="4813900">
                  <a:moveTo>
                    <a:pt x="0" y="0"/>
                  </a:moveTo>
                  <a:lnTo>
                    <a:pt x="4813900" y="0"/>
                  </a:lnTo>
                  <a:lnTo>
                    <a:pt x="4813900" y="446353"/>
                  </a:lnTo>
                  <a:lnTo>
                    <a:pt x="0" y="446353"/>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503503"/>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894731" y="432386"/>
            <a:ext cx="16508762" cy="911513"/>
          </a:xfrm>
          <a:prstGeom prst="rect">
            <a:avLst/>
          </a:prstGeom>
        </p:spPr>
        <p:txBody>
          <a:bodyPr anchor="t" rtlCol="false" tIns="0" lIns="0" bIns="0" rIns="0">
            <a:spAutoFit/>
          </a:bodyPr>
          <a:lstStyle/>
          <a:p>
            <a:pPr algn="l">
              <a:lnSpc>
                <a:spcPts val="6906"/>
              </a:lnSpc>
            </a:pPr>
            <a:r>
              <a:rPr lang="en-US" sz="6112">
                <a:solidFill>
                  <a:srgbClr val="FFFFFF"/>
                </a:solidFill>
                <a:latin typeface="Archivo Black"/>
                <a:ea typeface="Archivo Black"/>
                <a:cs typeface="Archivo Black"/>
                <a:sym typeface="Archivo Black"/>
              </a:rPr>
              <a:t>Masking the Image</a:t>
            </a:r>
          </a:p>
        </p:txBody>
      </p:sp>
      <p:sp>
        <p:nvSpPr>
          <p:cNvPr name="TextBox 6" id="6"/>
          <p:cNvSpPr txBox="true"/>
          <p:nvPr/>
        </p:nvSpPr>
        <p:spPr>
          <a:xfrm rot="0">
            <a:off x="236273" y="1895009"/>
            <a:ext cx="18051727" cy="7517217"/>
          </a:xfrm>
          <a:prstGeom prst="rect">
            <a:avLst/>
          </a:prstGeom>
        </p:spPr>
        <p:txBody>
          <a:bodyPr anchor="t" rtlCol="false" tIns="0" lIns="0" bIns="0" rIns="0">
            <a:spAutoFit/>
          </a:bodyPr>
          <a:lstStyle/>
          <a:p>
            <a:pPr algn="l">
              <a:lnSpc>
                <a:spcPts val="3723"/>
              </a:lnSpc>
            </a:pPr>
            <a:r>
              <a:rPr lang="en-US" sz="2799" spc="167">
                <a:solidFill>
                  <a:srgbClr val="000000"/>
                </a:solidFill>
                <a:latin typeface="Arial"/>
                <a:ea typeface="Arial"/>
                <a:cs typeface="Arial"/>
                <a:sym typeface="Arial"/>
              </a:rPr>
              <a:t># inverting the mask</a:t>
            </a:r>
          </a:p>
          <a:p>
            <a:pPr algn="l">
              <a:lnSpc>
                <a:spcPts val="3723"/>
              </a:lnSpc>
            </a:pPr>
            <a:r>
              <a:rPr lang="en-US" sz="2799" spc="167">
                <a:solidFill>
                  <a:srgbClr val="000000"/>
                </a:solidFill>
                <a:latin typeface="Arial"/>
                <a:ea typeface="Arial"/>
                <a:cs typeface="Arial"/>
                <a:sym typeface="Arial"/>
              </a:rPr>
              <a:t>re</a:t>
            </a:r>
            <a:r>
              <a:rPr lang="en-US" sz="2799" spc="167">
                <a:solidFill>
                  <a:srgbClr val="000000"/>
                </a:solidFill>
                <a:latin typeface="Arial"/>
                <a:ea typeface="Arial"/>
                <a:cs typeface="Arial"/>
                <a:sym typeface="Arial"/>
              </a:rPr>
              <a:t>tval2 , mask2 = cv2.threshold(circle_grayscale, 10, 255, cv2.THRESH_BINARY_INV)</a:t>
            </a:r>
          </a:p>
          <a:p>
            <a:pPr algn="l">
              <a:lnSpc>
                <a:spcPts val="3723"/>
              </a:lnSpc>
            </a:pPr>
          </a:p>
          <a:p>
            <a:pPr algn="l">
              <a:lnSpc>
                <a:spcPts val="3723"/>
              </a:lnSpc>
            </a:pPr>
            <a:r>
              <a:rPr lang="en-US" sz="2799" spc="167">
                <a:solidFill>
                  <a:srgbClr val="000000"/>
                </a:solidFill>
                <a:latin typeface="Arial"/>
                <a:ea typeface="Arial"/>
                <a:cs typeface="Arial"/>
                <a:sym typeface="Arial"/>
              </a:rPr>
              <a:t># making an inverted mask</a:t>
            </a:r>
          </a:p>
          <a:p>
            <a:pPr algn="l">
              <a:lnSpc>
                <a:spcPts val="3723"/>
              </a:lnSpc>
            </a:pPr>
            <a:r>
              <a:rPr lang="en-US" sz="2799" spc="167">
                <a:solidFill>
                  <a:srgbClr val="000000"/>
                </a:solidFill>
                <a:latin typeface="Arial"/>
                <a:ea typeface="Arial"/>
                <a:cs typeface="Arial"/>
                <a:sym typeface="Arial"/>
              </a:rPr>
              <a:t>inv_mask = cv2.bi</a:t>
            </a:r>
            <a:r>
              <a:rPr lang="en-US" sz="2799" spc="167">
                <a:solidFill>
                  <a:srgbClr val="000000"/>
                </a:solidFill>
                <a:latin typeface="Arial"/>
                <a:ea typeface="Arial"/>
                <a:cs typeface="Arial"/>
                <a:sym typeface="Arial"/>
              </a:rPr>
              <a:t>twise_not(mask)</a:t>
            </a:r>
          </a:p>
          <a:p>
            <a:pPr algn="l">
              <a:lnSpc>
                <a:spcPts val="3723"/>
              </a:lnSpc>
            </a:pPr>
          </a:p>
          <a:p>
            <a:pPr algn="l">
              <a:lnSpc>
                <a:spcPts val="3723"/>
              </a:lnSpc>
            </a:pPr>
            <a:r>
              <a:rPr lang="en-US" sz="2799" spc="167">
                <a:solidFill>
                  <a:srgbClr val="000000"/>
                </a:solidFill>
                <a:latin typeface="Arial"/>
                <a:ea typeface="Arial"/>
                <a:cs typeface="Arial"/>
                <a:sym typeface="Arial"/>
              </a:rPr>
              <a:t># Adding the img1 and img2</a:t>
            </a:r>
          </a:p>
          <a:p>
            <a:pPr algn="l">
              <a:lnSpc>
                <a:spcPts val="3723"/>
              </a:lnSpc>
            </a:pPr>
            <a:r>
              <a:rPr lang="en-US" sz="2799" spc="167">
                <a:solidFill>
                  <a:srgbClr val="000000"/>
                </a:solidFill>
                <a:latin typeface="Arial"/>
                <a:ea typeface="Arial"/>
                <a:cs typeface="Arial"/>
                <a:sym typeface="Arial"/>
              </a:rPr>
              <a:t>added_imag</a:t>
            </a:r>
            <a:r>
              <a:rPr lang="en-US" sz="2799" spc="167">
                <a:solidFill>
                  <a:srgbClr val="000000"/>
                </a:solidFill>
                <a:latin typeface="Arial"/>
                <a:ea typeface="Arial"/>
                <a:cs typeface="Arial"/>
                <a:sym typeface="Arial"/>
              </a:rPr>
              <a:t>e = cv2.add(img1, </a:t>
            </a:r>
            <a:r>
              <a:rPr lang="en-US" sz="2799" spc="167">
                <a:solidFill>
                  <a:srgbClr val="000000"/>
                </a:solidFill>
                <a:latin typeface="Arial"/>
                <a:ea typeface="Arial"/>
                <a:cs typeface="Arial"/>
                <a:sym typeface="Arial"/>
              </a:rPr>
              <a:t>img2, mask = mask)</a:t>
            </a:r>
          </a:p>
          <a:p>
            <a:pPr algn="l">
              <a:lnSpc>
                <a:spcPts val="3723"/>
              </a:lnSpc>
            </a:pPr>
            <a:r>
              <a:rPr lang="en-US" sz="2799" spc="167">
                <a:solidFill>
                  <a:srgbClr val="000000"/>
                </a:solidFill>
                <a:latin typeface="Arial"/>
                <a:ea typeface="Arial"/>
                <a:cs typeface="Arial"/>
                <a:sym typeface="Arial"/>
              </a:rPr>
              <a:t>added_im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e2 = cv2.add(img1, img2, mask = mask2)</a:t>
            </a:r>
          </a:p>
          <a:p>
            <a:pPr algn="l">
              <a:lnSpc>
                <a:spcPts val="3723"/>
              </a:lnSpc>
            </a:pPr>
          </a:p>
          <a:p>
            <a:pPr algn="l">
              <a:lnSpc>
                <a:spcPts val="3723"/>
              </a:lnSpc>
            </a:pPr>
            <a:r>
              <a:rPr lang="en-US" sz="2799" spc="167">
                <a:solidFill>
                  <a:srgbClr val="000000"/>
                </a:solidFill>
                <a:latin typeface="Arial"/>
                <a:ea typeface="Arial"/>
                <a:cs typeface="Arial"/>
                <a:sym typeface="Arial"/>
              </a:rPr>
              <a:t>cv2.im</a:t>
            </a:r>
            <a:r>
              <a:rPr lang="en-US" sz="2799" spc="167">
                <a:solidFill>
                  <a:srgbClr val="000000"/>
                </a:solidFill>
                <a:latin typeface="Arial"/>
                <a:ea typeface="Arial"/>
                <a:cs typeface="Arial"/>
                <a:sym typeface="Arial"/>
              </a:rPr>
              <a:t>show("Combined Image with Mask",</a:t>
            </a:r>
            <a:r>
              <a:rPr lang="en-US" sz="2799" spc="167">
                <a:solidFill>
                  <a:srgbClr val="000000"/>
                </a:solidFill>
                <a:latin typeface="Arial"/>
                <a:ea typeface="Arial"/>
                <a:cs typeface="Arial"/>
                <a:sym typeface="Arial"/>
              </a:rPr>
              <a:t> added_image)</a:t>
            </a:r>
          </a:p>
          <a:p>
            <a:pPr algn="l">
              <a:lnSpc>
                <a:spcPts val="3723"/>
              </a:lnSpc>
            </a:pPr>
            <a:r>
              <a:rPr lang="en-US" sz="2799" spc="167">
                <a:solidFill>
                  <a:srgbClr val="000000"/>
                </a:solidFill>
                <a:latin typeface="Arial"/>
                <a:ea typeface="Arial"/>
                <a:cs typeface="Arial"/>
                <a:sym typeface="Arial"/>
              </a:rPr>
              <a:t>cv2.imshow("Combined Image with Inverted Mask", added_image2)</a:t>
            </a:r>
          </a:p>
          <a:p>
            <a:pPr algn="l">
              <a:lnSpc>
                <a:spcPts val="3723"/>
              </a:lnSpc>
            </a:pPr>
          </a:p>
          <a:p>
            <a:pPr algn="l">
              <a:lnSpc>
                <a:spcPts val="3723"/>
              </a:lnSpc>
            </a:pPr>
            <a:r>
              <a:rPr lang="en-US" sz="2799" spc="167">
                <a:solidFill>
                  <a:srgbClr val="000000"/>
                </a:solidFill>
                <a:latin typeface="Arial"/>
                <a:ea typeface="Arial"/>
                <a:cs typeface="Arial"/>
                <a:sym typeface="Arial"/>
              </a:rPr>
              <a:t>cv2.waitKey(0)</a:t>
            </a:r>
          </a:p>
          <a:p>
            <a:pPr algn="l">
              <a:lnSpc>
                <a:spcPts val="3723"/>
              </a:lnSpc>
            </a:pPr>
            <a:r>
              <a:rPr lang="en-US" sz="2799" spc="167">
                <a:solidFill>
                  <a:srgbClr val="000000"/>
                </a:solidFill>
                <a:latin typeface="Arial"/>
                <a:ea typeface="Arial"/>
                <a:cs typeface="Arial"/>
                <a:sym typeface="Arial"/>
              </a:rPr>
              <a:t>cv2.destroyAllWindows()</a:t>
            </a:r>
          </a:p>
          <a:p>
            <a:pPr algn="l">
              <a:lnSpc>
                <a:spcPts val="3723"/>
              </a:lnSpc>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6715385" y="5414453"/>
            <a:ext cx="18277775" cy="4847005"/>
            <a:chOff x="0" y="0"/>
            <a:chExt cx="4813900" cy="1276578"/>
          </a:xfrm>
        </p:grpSpPr>
        <p:sp>
          <p:nvSpPr>
            <p:cNvPr name="Freeform 3" id="3"/>
            <p:cNvSpPr/>
            <p:nvPr/>
          </p:nvSpPr>
          <p:spPr>
            <a:xfrm flipH="false" flipV="false" rot="0">
              <a:off x="0" y="0"/>
              <a:ext cx="4813900" cy="1276578"/>
            </a:xfrm>
            <a:custGeom>
              <a:avLst/>
              <a:gdLst/>
              <a:ahLst/>
              <a:cxnLst/>
              <a:rect r="r" b="b" t="t" l="l"/>
              <a:pathLst>
                <a:path h="1276578" w="4813900">
                  <a:moveTo>
                    <a:pt x="0" y="0"/>
                  </a:moveTo>
                  <a:lnTo>
                    <a:pt x="4813900" y="0"/>
                  </a:lnTo>
                  <a:lnTo>
                    <a:pt x="4813900" y="1276578"/>
                  </a:lnTo>
                  <a:lnTo>
                    <a:pt x="0" y="1276578"/>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1333728"/>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028700" y="1028700"/>
            <a:ext cx="5455920" cy="7812815"/>
            <a:chOff x="0" y="0"/>
            <a:chExt cx="845265" cy="1210409"/>
          </a:xfrm>
        </p:grpSpPr>
        <p:sp>
          <p:nvSpPr>
            <p:cNvPr name="Freeform 6" id="6"/>
            <p:cNvSpPr/>
            <p:nvPr/>
          </p:nvSpPr>
          <p:spPr>
            <a:xfrm flipH="false" flipV="false" rot="0">
              <a:off x="0" y="0"/>
              <a:ext cx="845265" cy="1210409"/>
            </a:xfrm>
            <a:custGeom>
              <a:avLst/>
              <a:gdLst/>
              <a:ahLst/>
              <a:cxnLst/>
              <a:rect r="r" b="b" t="t" l="l"/>
              <a:pathLst>
                <a:path h="1210409" w="845265">
                  <a:moveTo>
                    <a:pt x="83721" y="0"/>
                  </a:moveTo>
                  <a:lnTo>
                    <a:pt x="761544" y="0"/>
                  </a:lnTo>
                  <a:cubicBezTo>
                    <a:pt x="807782" y="0"/>
                    <a:pt x="845265" y="37483"/>
                    <a:pt x="845265" y="83721"/>
                  </a:cubicBezTo>
                  <a:lnTo>
                    <a:pt x="845265" y="1126689"/>
                  </a:lnTo>
                  <a:cubicBezTo>
                    <a:pt x="845265" y="1148893"/>
                    <a:pt x="836444" y="1170188"/>
                    <a:pt x="820744" y="1185888"/>
                  </a:cubicBezTo>
                  <a:cubicBezTo>
                    <a:pt x="805043" y="1201589"/>
                    <a:pt x="783748" y="1210409"/>
                    <a:pt x="761544" y="1210409"/>
                  </a:cubicBezTo>
                  <a:lnTo>
                    <a:pt x="83721" y="1210409"/>
                  </a:lnTo>
                  <a:cubicBezTo>
                    <a:pt x="61517" y="1210409"/>
                    <a:pt x="40222" y="1201589"/>
                    <a:pt x="24521" y="1185888"/>
                  </a:cubicBezTo>
                  <a:cubicBezTo>
                    <a:pt x="8821" y="1170188"/>
                    <a:pt x="0" y="1148893"/>
                    <a:pt x="0" y="1126689"/>
                  </a:cubicBezTo>
                  <a:lnTo>
                    <a:pt x="0" y="83721"/>
                  </a:lnTo>
                  <a:cubicBezTo>
                    <a:pt x="0" y="61517"/>
                    <a:pt x="8821" y="40222"/>
                    <a:pt x="24521" y="24521"/>
                  </a:cubicBezTo>
                  <a:cubicBezTo>
                    <a:pt x="40222" y="8821"/>
                    <a:pt x="61517" y="0"/>
                    <a:pt x="83721" y="0"/>
                  </a:cubicBezTo>
                  <a:close/>
                </a:path>
              </a:pathLst>
            </a:custGeom>
            <a:blipFill>
              <a:blip r:embed="rId2"/>
              <a:stretch>
                <a:fillRect l="-925" t="0" r="-925" b="0"/>
              </a:stretch>
            </a:blipFill>
          </p:spPr>
        </p:sp>
      </p:grpSp>
      <p:sp>
        <p:nvSpPr>
          <p:cNvPr name="TextBox 7" id="7"/>
          <p:cNvSpPr txBox="true"/>
          <p:nvPr/>
        </p:nvSpPr>
        <p:spPr>
          <a:xfrm rot="0">
            <a:off x="7038182" y="886253"/>
            <a:ext cx="11075551" cy="2226449"/>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Exploring the different interpolation methods in  Scaling of Images</a:t>
            </a:r>
          </a:p>
        </p:txBody>
      </p:sp>
      <p:sp>
        <p:nvSpPr>
          <p:cNvPr name="TextBox 8" id="8"/>
          <p:cNvSpPr txBox="true"/>
          <p:nvPr/>
        </p:nvSpPr>
        <p:spPr>
          <a:xfrm rot="0">
            <a:off x="7038182" y="3304821"/>
            <a:ext cx="10221118" cy="4219615"/>
          </a:xfrm>
          <a:prstGeom prst="rect">
            <a:avLst/>
          </a:prstGeom>
        </p:spPr>
        <p:txBody>
          <a:bodyPr anchor="t" rtlCol="false" tIns="0" lIns="0" bIns="0" rIns="0">
            <a:spAutoFit/>
          </a:bodyPr>
          <a:lstStyle/>
          <a:p>
            <a:pPr algn="l">
              <a:lnSpc>
                <a:spcPts val="5459"/>
              </a:lnSpc>
            </a:pPr>
            <a:r>
              <a:rPr lang="en-US" sz="3899" spc="233" b="true">
                <a:solidFill>
                  <a:srgbClr val="000000"/>
                </a:solidFill>
                <a:latin typeface="Arial Bold"/>
                <a:ea typeface="Arial Bold"/>
                <a:cs typeface="Arial Bold"/>
                <a:sym typeface="Arial Bold"/>
              </a:rPr>
              <a:t>Interpolation : </a:t>
            </a:r>
          </a:p>
          <a:p>
            <a:pPr algn="l" marL="604519" indent="-302260" lvl="1">
              <a:lnSpc>
                <a:spcPts val="3919"/>
              </a:lnSpc>
              <a:buFont typeface="Arial"/>
              <a:buChar char="•"/>
            </a:pPr>
            <a:r>
              <a:rPr lang="en-US" sz="2799" spc="167">
                <a:solidFill>
                  <a:srgbClr val="000000"/>
                </a:solidFill>
                <a:latin typeface="Arial"/>
                <a:ea typeface="Arial"/>
                <a:cs typeface="Arial"/>
                <a:sym typeface="Arial"/>
              </a:rPr>
              <a:t>When we resize an image (make it larger or smaller), we need to estimate the new pixel values because the original pixel grid no longer fits the new size exactly.</a:t>
            </a:r>
          </a:p>
          <a:p>
            <a:pPr algn="l" marL="604519" indent="-302260" lvl="1">
              <a:lnSpc>
                <a:spcPts val="3919"/>
              </a:lnSpc>
              <a:buFont typeface="Arial"/>
              <a:buChar char="•"/>
            </a:pPr>
            <a:r>
              <a:rPr lang="en-US" sz="2799" spc="167">
                <a:solidFill>
                  <a:srgbClr val="000000"/>
                </a:solidFill>
                <a:latin typeface="Arial"/>
                <a:ea typeface="Arial"/>
                <a:cs typeface="Arial"/>
                <a:sym typeface="Arial"/>
              </a:rPr>
              <a:t>This "guessing" of new pixel values is called interpolation.</a:t>
            </a:r>
          </a:p>
          <a:p>
            <a:pPr algn="l">
              <a:lnSpc>
                <a:spcPts val="3919"/>
              </a:lnSpc>
            </a:pP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6715385" y="5414453"/>
            <a:ext cx="18277775" cy="4847005"/>
            <a:chOff x="0" y="0"/>
            <a:chExt cx="4813900" cy="1276578"/>
          </a:xfrm>
        </p:grpSpPr>
        <p:sp>
          <p:nvSpPr>
            <p:cNvPr name="Freeform 3" id="3"/>
            <p:cNvSpPr/>
            <p:nvPr/>
          </p:nvSpPr>
          <p:spPr>
            <a:xfrm flipH="false" flipV="false" rot="0">
              <a:off x="0" y="0"/>
              <a:ext cx="4813900" cy="1276578"/>
            </a:xfrm>
            <a:custGeom>
              <a:avLst/>
              <a:gdLst/>
              <a:ahLst/>
              <a:cxnLst/>
              <a:rect r="r" b="b" t="t" l="l"/>
              <a:pathLst>
                <a:path h="1276578" w="4813900">
                  <a:moveTo>
                    <a:pt x="0" y="0"/>
                  </a:moveTo>
                  <a:lnTo>
                    <a:pt x="4813900" y="0"/>
                  </a:lnTo>
                  <a:lnTo>
                    <a:pt x="4813900" y="1276578"/>
                  </a:lnTo>
                  <a:lnTo>
                    <a:pt x="0" y="1276578"/>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1333728"/>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028700" y="1028700"/>
            <a:ext cx="5455920" cy="7812815"/>
            <a:chOff x="0" y="0"/>
            <a:chExt cx="845265" cy="1210409"/>
          </a:xfrm>
        </p:grpSpPr>
        <p:sp>
          <p:nvSpPr>
            <p:cNvPr name="Freeform 6" id="6"/>
            <p:cNvSpPr/>
            <p:nvPr/>
          </p:nvSpPr>
          <p:spPr>
            <a:xfrm flipH="false" flipV="false" rot="0">
              <a:off x="0" y="0"/>
              <a:ext cx="845265" cy="1210409"/>
            </a:xfrm>
            <a:custGeom>
              <a:avLst/>
              <a:gdLst/>
              <a:ahLst/>
              <a:cxnLst/>
              <a:rect r="r" b="b" t="t" l="l"/>
              <a:pathLst>
                <a:path h="1210409" w="845265">
                  <a:moveTo>
                    <a:pt x="83721" y="0"/>
                  </a:moveTo>
                  <a:lnTo>
                    <a:pt x="761544" y="0"/>
                  </a:lnTo>
                  <a:cubicBezTo>
                    <a:pt x="807782" y="0"/>
                    <a:pt x="845265" y="37483"/>
                    <a:pt x="845265" y="83721"/>
                  </a:cubicBezTo>
                  <a:lnTo>
                    <a:pt x="845265" y="1126689"/>
                  </a:lnTo>
                  <a:cubicBezTo>
                    <a:pt x="845265" y="1148893"/>
                    <a:pt x="836444" y="1170188"/>
                    <a:pt x="820744" y="1185888"/>
                  </a:cubicBezTo>
                  <a:cubicBezTo>
                    <a:pt x="805043" y="1201589"/>
                    <a:pt x="783748" y="1210409"/>
                    <a:pt x="761544" y="1210409"/>
                  </a:cubicBezTo>
                  <a:lnTo>
                    <a:pt x="83721" y="1210409"/>
                  </a:lnTo>
                  <a:cubicBezTo>
                    <a:pt x="61517" y="1210409"/>
                    <a:pt x="40222" y="1201589"/>
                    <a:pt x="24521" y="1185888"/>
                  </a:cubicBezTo>
                  <a:cubicBezTo>
                    <a:pt x="8821" y="1170188"/>
                    <a:pt x="0" y="1148893"/>
                    <a:pt x="0" y="1126689"/>
                  </a:cubicBezTo>
                  <a:lnTo>
                    <a:pt x="0" y="83721"/>
                  </a:lnTo>
                  <a:cubicBezTo>
                    <a:pt x="0" y="61517"/>
                    <a:pt x="8821" y="40222"/>
                    <a:pt x="24521" y="24521"/>
                  </a:cubicBezTo>
                  <a:cubicBezTo>
                    <a:pt x="40222" y="8821"/>
                    <a:pt x="61517" y="0"/>
                    <a:pt x="83721" y="0"/>
                  </a:cubicBezTo>
                  <a:close/>
                </a:path>
              </a:pathLst>
            </a:custGeom>
            <a:blipFill>
              <a:blip r:embed="rId2"/>
              <a:stretch>
                <a:fillRect l="-925" t="0" r="-925" b="0"/>
              </a:stretch>
            </a:blipFill>
          </p:spPr>
        </p:sp>
      </p:grpSp>
      <p:sp>
        <p:nvSpPr>
          <p:cNvPr name="TextBox 7" id="7"/>
          <p:cNvSpPr txBox="true"/>
          <p:nvPr/>
        </p:nvSpPr>
        <p:spPr>
          <a:xfrm rot="0">
            <a:off x="7038182" y="2410306"/>
            <a:ext cx="11075551" cy="7190969"/>
          </a:xfrm>
          <a:prstGeom prst="rect">
            <a:avLst/>
          </a:prstGeom>
        </p:spPr>
        <p:txBody>
          <a:bodyPr anchor="t" rtlCol="false" tIns="0" lIns="0" bIns="0" rIns="0">
            <a:spAutoFit/>
          </a:bodyPr>
          <a:lstStyle/>
          <a:p>
            <a:pPr algn="l">
              <a:lnSpc>
                <a:spcPts val="5459"/>
              </a:lnSpc>
            </a:pPr>
          </a:p>
          <a:p>
            <a:pPr algn="l" marL="604519" indent="-302260" lvl="1">
              <a:lnSpc>
                <a:spcPts val="3919"/>
              </a:lnSpc>
              <a:buFont typeface="Arial"/>
              <a:buChar char="•"/>
            </a:pPr>
            <a:r>
              <a:rPr lang="en-US" sz="2799" spc="167">
                <a:solidFill>
                  <a:srgbClr val="000000"/>
                </a:solidFill>
                <a:latin typeface="Arial"/>
                <a:ea typeface="Arial"/>
                <a:cs typeface="Arial"/>
                <a:sym typeface="Arial"/>
              </a:rPr>
              <a:t>P</a:t>
            </a:r>
            <a:r>
              <a:rPr lang="en-US" sz="2799" spc="167">
                <a:solidFill>
                  <a:srgbClr val="000000"/>
                </a:solidFill>
                <a:latin typeface="Arial"/>
                <a:ea typeface="Arial"/>
                <a:cs typeface="Arial"/>
                <a:sym typeface="Arial"/>
              </a:rPr>
              <a:t>icks the closest pixel from the original image without any averaging (no calculation , just copying ) i.e. making the pixels bigger without smoothening the edges</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Use Case:</a:t>
            </a:r>
          </a:p>
          <a:p>
            <a:pPr algn="l" marL="1209039" indent="-403013" lvl="2">
              <a:lnSpc>
                <a:spcPts val="3919"/>
              </a:lnSpc>
              <a:buFont typeface="Arial"/>
              <a:buChar char="⚬"/>
            </a:pPr>
            <a:r>
              <a:rPr lang="en-US" sz="2799" spc="167">
                <a:solidFill>
                  <a:srgbClr val="000000"/>
                </a:solidFill>
                <a:latin typeface="Arial"/>
                <a:ea typeface="Arial"/>
                <a:cs typeface="Arial"/>
                <a:sym typeface="Arial"/>
              </a:rPr>
              <a:t>W</a:t>
            </a:r>
            <a:r>
              <a:rPr lang="en-US" sz="2799" spc="167">
                <a:solidFill>
                  <a:srgbClr val="000000"/>
                </a:solidFill>
                <a:latin typeface="Arial"/>
                <a:ea typeface="Arial"/>
                <a:cs typeface="Arial"/>
                <a:sym typeface="Arial"/>
              </a:rPr>
              <a:t>hen speed is more important than quality.</a:t>
            </a:r>
          </a:p>
          <a:p>
            <a:pPr algn="l" marL="1209039" indent="-403013" lvl="2">
              <a:lnSpc>
                <a:spcPts val="3919"/>
              </a:lnSpc>
              <a:buFont typeface="Arial"/>
              <a:buChar char="⚬"/>
            </a:pPr>
            <a:r>
              <a:rPr lang="en-US" sz="2799" spc="167">
                <a:solidFill>
                  <a:srgbClr val="000000"/>
                </a:solidFill>
                <a:latin typeface="Arial"/>
                <a:ea typeface="Arial"/>
                <a:cs typeface="Arial"/>
                <a:sym typeface="Arial"/>
              </a:rPr>
              <a:t>When working with segmentation masks or pixel art (to preserve sharp edges).</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Pros:</a:t>
            </a:r>
          </a:p>
          <a:p>
            <a:pPr algn="l" marL="1209039" indent="-403013" lvl="2">
              <a:lnSpc>
                <a:spcPts val="3919"/>
              </a:lnSpc>
              <a:buFont typeface="Arial"/>
              <a:buChar char="⚬"/>
            </a:pPr>
            <a:r>
              <a:rPr lang="en-US" sz="2799" spc="167">
                <a:solidFill>
                  <a:srgbClr val="000000"/>
                </a:solidFill>
                <a:latin typeface="Arial"/>
                <a:ea typeface="Arial"/>
                <a:cs typeface="Arial"/>
                <a:sym typeface="Arial"/>
              </a:rPr>
              <a:t>Very fast</a:t>
            </a:r>
          </a:p>
          <a:p>
            <a:pPr algn="l" marL="1209039" indent="-403013" lvl="2">
              <a:lnSpc>
                <a:spcPts val="3919"/>
              </a:lnSpc>
              <a:buFont typeface="Arial"/>
              <a:buChar char="⚬"/>
            </a:pPr>
            <a:r>
              <a:rPr lang="en-US" sz="2799" spc="167">
                <a:solidFill>
                  <a:srgbClr val="000000"/>
                </a:solidFill>
                <a:latin typeface="Arial"/>
                <a:ea typeface="Arial"/>
                <a:cs typeface="Arial"/>
                <a:sym typeface="Arial"/>
              </a:rPr>
              <a:t>Preserves hard edges</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Cons:</a:t>
            </a:r>
          </a:p>
          <a:p>
            <a:pPr algn="l" marL="1209039" indent="-403013" lvl="2">
              <a:lnSpc>
                <a:spcPts val="3919"/>
              </a:lnSpc>
              <a:buFont typeface="Arial"/>
              <a:buChar char="⚬"/>
            </a:pPr>
            <a:r>
              <a:rPr lang="en-US" sz="2799" spc="167">
                <a:solidFill>
                  <a:srgbClr val="000000"/>
                </a:solidFill>
                <a:latin typeface="Arial"/>
                <a:ea typeface="Arial"/>
                <a:cs typeface="Arial"/>
                <a:sym typeface="Arial"/>
              </a:rPr>
              <a:t>Output can be blocky and jagged</a:t>
            </a:r>
          </a:p>
          <a:p>
            <a:pPr algn="l">
              <a:lnSpc>
                <a:spcPts val="3919"/>
              </a:lnSpc>
            </a:pPr>
            <a:r>
              <a:rPr lang="en-US" sz="2799" spc="167">
                <a:solidFill>
                  <a:srgbClr val="000000"/>
                </a:solidFill>
                <a:latin typeface="HK Grotesk"/>
                <a:ea typeface="HK Grotesk"/>
                <a:cs typeface="HK Grotesk"/>
                <a:sym typeface="HK Grotesk"/>
              </a:rPr>
              <a:t>🔸 </a:t>
            </a:r>
          </a:p>
        </p:txBody>
      </p:sp>
      <p:sp>
        <p:nvSpPr>
          <p:cNvPr name="TextBox 8" id="8"/>
          <p:cNvSpPr txBox="true"/>
          <p:nvPr/>
        </p:nvSpPr>
        <p:spPr>
          <a:xfrm rot="0">
            <a:off x="7341854" y="755249"/>
            <a:ext cx="11260164" cy="2226449"/>
          </a:xfrm>
          <a:prstGeom prst="rect">
            <a:avLst/>
          </a:prstGeom>
        </p:spPr>
        <p:txBody>
          <a:bodyPr anchor="t" rtlCol="false" tIns="0" lIns="0" bIns="0" rIns="0">
            <a:spAutoFit/>
          </a:bodyPr>
          <a:lstStyle/>
          <a:p>
            <a:pPr algn="ctr">
              <a:lnSpc>
                <a:spcPts val="5776"/>
              </a:lnSpc>
            </a:pPr>
            <a:r>
              <a:rPr lang="en-US" sz="5112">
                <a:solidFill>
                  <a:srgbClr val="000000"/>
                </a:solidFill>
                <a:latin typeface="Archivo Black"/>
                <a:ea typeface="Archivo Black"/>
                <a:cs typeface="Archivo Black"/>
                <a:sym typeface="Archivo Black"/>
              </a:rPr>
              <a:t> </a:t>
            </a:r>
            <a:r>
              <a:rPr lang="en-US" sz="5112">
                <a:solidFill>
                  <a:srgbClr val="000000"/>
                </a:solidFill>
                <a:latin typeface="Archivo Black"/>
                <a:ea typeface="Archivo Black"/>
                <a:cs typeface="Archivo Black"/>
                <a:sym typeface="Archivo Black"/>
              </a:rPr>
              <a:t>1</a:t>
            </a:r>
            <a:r>
              <a:rPr lang="en-US" sz="5112">
                <a:solidFill>
                  <a:srgbClr val="000000"/>
                </a:solidFill>
                <a:latin typeface="Archivo Black"/>
                <a:ea typeface="Archivo Black"/>
                <a:cs typeface="Archivo Black"/>
                <a:sym typeface="Archivo Black"/>
              </a:rPr>
              <a:t>. Nearest Neighbor Interpolation (INTER_NEAREST) </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316607"/>
            <a:ext cx="18277775" cy="2145070"/>
            <a:chOff x="0" y="0"/>
            <a:chExt cx="4813900" cy="564957"/>
          </a:xfrm>
        </p:grpSpPr>
        <p:sp>
          <p:nvSpPr>
            <p:cNvPr name="Freeform 3" id="3"/>
            <p:cNvSpPr/>
            <p:nvPr/>
          </p:nvSpPr>
          <p:spPr>
            <a:xfrm flipH="false" flipV="false" rot="0">
              <a:off x="0" y="0"/>
              <a:ext cx="4813900" cy="564957"/>
            </a:xfrm>
            <a:custGeom>
              <a:avLst/>
              <a:gdLst/>
              <a:ahLst/>
              <a:cxnLst/>
              <a:rect r="r" b="b" t="t" l="l"/>
              <a:pathLst>
                <a:path h="564957" w="4813900">
                  <a:moveTo>
                    <a:pt x="0" y="0"/>
                  </a:moveTo>
                  <a:lnTo>
                    <a:pt x="4813900" y="0"/>
                  </a:lnTo>
                  <a:lnTo>
                    <a:pt x="4813900" y="564957"/>
                  </a:lnTo>
                  <a:lnTo>
                    <a:pt x="0" y="56495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622107"/>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1827675" y="1237093"/>
            <a:ext cx="5455920" cy="7812815"/>
            <a:chOff x="0" y="0"/>
            <a:chExt cx="845265" cy="1210409"/>
          </a:xfrm>
        </p:grpSpPr>
        <p:sp>
          <p:nvSpPr>
            <p:cNvPr name="Freeform 6" id="6"/>
            <p:cNvSpPr/>
            <p:nvPr/>
          </p:nvSpPr>
          <p:spPr>
            <a:xfrm flipH="false" flipV="false" rot="0">
              <a:off x="0" y="0"/>
              <a:ext cx="845265" cy="1210409"/>
            </a:xfrm>
            <a:custGeom>
              <a:avLst/>
              <a:gdLst/>
              <a:ahLst/>
              <a:cxnLst/>
              <a:rect r="r" b="b" t="t" l="l"/>
              <a:pathLst>
                <a:path h="1210409" w="845265">
                  <a:moveTo>
                    <a:pt x="83721" y="0"/>
                  </a:moveTo>
                  <a:lnTo>
                    <a:pt x="761544" y="0"/>
                  </a:lnTo>
                  <a:cubicBezTo>
                    <a:pt x="807782" y="0"/>
                    <a:pt x="845265" y="37483"/>
                    <a:pt x="845265" y="83721"/>
                  </a:cubicBezTo>
                  <a:lnTo>
                    <a:pt x="845265" y="1126689"/>
                  </a:lnTo>
                  <a:cubicBezTo>
                    <a:pt x="845265" y="1148893"/>
                    <a:pt x="836444" y="1170188"/>
                    <a:pt x="820744" y="1185888"/>
                  </a:cubicBezTo>
                  <a:cubicBezTo>
                    <a:pt x="805043" y="1201589"/>
                    <a:pt x="783748" y="1210409"/>
                    <a:pt x="761544" y="1210409"/>
                  </a:cubicBezTo>
                  <a:lnTo>
                    <a:pt x="83721" y="1210409"/>
                  </a:lnTo>
                  <a:cubicBezTo>
                    <a:pt x="61517" y="1210409"/>
                    <a:pt x="40222" y="1201589"/>
                    <a:pt x="24521" y="1185888"/>
                  </a:cubicBezTo>
                  <a:cubicBezTo>
                    <a:pt x="8821" y="1170188"/>
                    <a:pt x="0" y="1148893"/>
                    <a:pt x="0" y="1126689"/>
                  </a:cubicBezTo>
                  <a:lnTo>
                    <a:pt x="0" y="83721"/>
                  </a:lnTo>
                  <a:cubicBezTo>
                    <a:pt x="0" y="61517"/>
                    <a:pt x="8821" y="40222"/>
                    <a:pt x="24521" y="24521"/>
                  </a:cubicBezTo>
                  <a:cubicBezTo>
                    <a:pt x="40222" y="8821"/>
                    <a:pt x="61517" y="0"/>
                    <a:pt x="83721" y="0"/>
                  </a:cubicBezTo>
                  <a:close/>
                </a:path>
              </a:pathLst>
            </a:custGeom>
            <a:blipFill>
              <a:blip r:embed="rId2"/>
              <a:stretch>
                <a:fillRect l="-925" t="0" r="-925" b="0"/>
              </a:stretch>
            </a:blipFill>
          </p:spPr>
        </p:sp>
      </p:grpSp>
      <p:sp>
        <p:nvSpPr>
          <p:cNvPr name="TextBox 7" id="7"/>
          <p:cNvSpPr txBox="true"/>
          <p:nvPr/>
        </p:nvSpPr>
        <p:spPr>
          <a:xfrm rot="0">
            <a:off x="1028700" y="1047750"/>
            <a:ext cx="8773902" cy="149309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2. Bilinear Interpolation (INTER_LINEAR)</a:t>
            </a:r>
          </a:p>
        </p:txBody>
      </p:sp>
      <p:sp>
        <p:nvSpPr>
          <p:cNvPr name="TextBox 8" id="8"/>
          <p:cNvSpPr txBox="true"/>
          <p:nvPr/>
        </p:nvSpPr>
        <p:spPr>
          <a:xfrm rot="0">
            <a:off x="784949" y="2697277"/>
            <a:ext cx="10464870" cy="6976338"/>
          </a:xfrm>
          <a:prstGeom prst="rect">
            <a:avLst/>
          </a:prstGeom>
        </p:spPr>
        <p:txBody>
          <a:bodyPr anchor="t" rtlCol="false" tIns="0" lIns="0" bIns="0" rIns="0">
            <a:spAutoFit/>
          </a:bodyPr>
          <a:lstStyle/>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How it works:</a:t>
            </a:r>
          </a:p>
          <a:p>
            <a:pPr algn="l" marL="1209039" indent="-403013" lvl="2">
              <a:lnSpc>
                <a:spcPts val="3919"/>
              </a:lnSpc>
              <a:buFont typeface="Arial"/>
              <a:buChar char="⚬"/>
            </a:pPr>
            <a:r>
              <a:rPr lang="en-US" sz="2799" spc="167">
                <a:solidFill>
                  <a:srgbClr val="000000"/>
                </a:solidFill>
                <a:latin typeface="Arial"/>
                <a:ea typeface="Arial"/>
                <a:cs typeface="Arial"/>
                <a:sym typeface="Arial"/>
              </a:rPr>
              <a:t>Uses the 4 nearest pixels and calculates a weighted average based on distance.</a:t>
            </a:r>
          </a:p>
          <a:p>
            <a:pPr algn="l" marL="1209039" indent="-403013" lvl="2">
              <a:lnSpc>
                <a:spcPts val="3919"/>
              </a:lnSpc>
              <a:buFont typeface="Arial"/>
              <a:buChar char="⚬"/>
            </a:pPr>
            <a:r>
              <a:rPr lang="en-US" sz="2799" spc="167">
                <a:solidFill>
                  <a:srgbClr val="000000"/>
                </a:solidFill>
                <a:latin typeface="Arial"/>
                <a:ea typeface="Arial"/>
                <a:cs typeface="Arial"/>
                <a:sym typeface="Arial"/>
              </a:rPr>
              <a:t>It "blends" between neighboring pixels to smooth the result.</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Use Case:</a:t>
            </a:r>
          </a:p>
          <a:p>
            <a:pPr algn="l" marL="1209039" indent="-403013" lvl="2">
              <a:lnSpc>
                <a:spcPts val="3919"/>
              </a:lnSpc>
              <a:buFont typeface="Arial"/>
              <a:buChar char="⚬"/>
            </a:pPr>
            <a:r>
              <a:rPr lang="en-US" sz="2799" spc="167">
                <a:solidFill>
                  <a:srgbClr val="000000"/>
                </a:solidFill>
                <a:latin typeface="Arial"/>
                <a:ea typeface="Arial"/>
                <a:cs typeface="Arial"/>
                <a:sym typeface="Arial"/>
              </a:rPr>
              <a:t>Default for enlarging photos in OpenCV</a:t>
            </a:r>
          </a:p>
          <a:p>
            <a:pPr algn="l" marL="1209039" indent="-403013" lvl="2">
              <a:lnSpc>
                <a:spcPts val="3919"/>
              </a:lnSpc>
              <a:buFont typeface="Arial"/>
              <a:buChar char="⚬"/>
            </a:pPr>
            <a:r>
              <a:rPr lang="en-US" sz="2799" spc="167">
                <a:solidFill>
                  <a:srgbClr val="000000"/>
                </a:solidFill>
                <a:latin typeface="Arial"/>
                <a:ea typeface="Arial"/>
                <a:cs typeface="Arial"/>
                <a:sym typeface="Arial"/>
              </a:rPr>
              <a:t>Gen</a:t>
            </a:r>
            <a:r>
              <a:rPr lang="en-US" sz="2799" spc="167">
                <a:solidFill>
                  <a:srgbClr val="000000"/>
                </a:solidFill>
                <a:latin typeface="Arial"/>
                <a:ea typeface="Arial"/>
                <a:cs typeface="Arial"/>
                <a:sym typeface="Arial"/>
              </a:rPr>
              <a:t>eral-purpose image scaling</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Pros:</a:t>
            </a:r>
          </a:p>
          <a:p>
            <a:pPr algn="l" marL="1209039" indent="-403013" lvl="2">
              <a:lnSpc>
                <a:spcPts val="3919"/>
              </a:lnSpc>
              <a:buFont typeface="Arial"/>
              <a:buChar char="⚬"/>
            </a:pPr>
            <a:r>
              <a:rPr lang="en-US" sz="2799" spc="167">
                <a:solidFill>
                  <a:srgbClr val="000000"/>
                </a:solidFill>
                <a:latin typeface="Arial"/>
                <a:ea typeface="Arial"/>
                <a:cs typeface="Arial"/>
                <a:sym typeface="Arial"/>
              </a:rPr>
              <a:t>Good quality and fast</a:t>
            </a:r>
          </a:p>
          <a:p>
            <a:pPr algn="l" marL="1209039" indent="-403013" lvl="2">
              <a:lnSpc>
                <a:spcPts val="3919"/>
              </a:lnSpc>
              <a:buFont typeface="Arial"/>
              <a:buChar char="⚬"/>
            </a:pPr>
            <a:r>
              <a:rPr lang="en-US" sz="2799" spc="167">
                <a:solidFill>
                  <a:srgbClr val="000000"/>
                </a:solidFill>
                <a:latin typeface="Arial"/>
                <a:ea typeface="Arial"/>
                <a:cs typeface="Arial"/>
                <a:sym typeface="Arial"/>
              </a:rPr>
              <a:t>Less blocky than nearest</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Cons:</a:t>
            </a:r>
          </a:p>
          <a:p>
            <a:pPr algn="l" marL="1209039" indent="-403013" lvl="2">
              <a:lnSpc>
                <a:spcPts val="3919"/>
              </a:lnSpc>
              <a:buFont typeface="Arial"/>
              <a:buChar char="⚬"/>
            </a:pPr>
            <a:r>
              <a:rPr lang="en-US" sz="2799" spc="167">
                <a:solidFill>
                  <a:srgbClr val="000000"/>
                </a:solidFill>
                <a:latin typeface="Arial"/>
                <a:ea typeface="Arial"/>
                <a:cs typeface="Arial"/>
                <a:sym typeface="Arial"/>
              </a:rPr>
              <a:t>Slight blurring in sharp images</a:t>
            </a:r>
          </a:p>
          <a:p>
            <a:pPr algn="l">
              <a:lnSpc>
                <a:spcPts val="3919"/>
              </a:lnSpc>
              <a:spcBef>
                <a:spcPct val="0"/>
              </a:spcBef>
            </a:pPr>
          </a:p>
        </p:txBody>
      </p:sp>
      <p:grpSp>
        <p:nvGrpSpPr>
          <p:cNvPr name="Group 9" id="9"/>
          <p:cNvGrpSpPr/>
          <p:nvPr/>
        </p:nvGrpSpPr>
        <p:grpSpPr>
          <a:xfrm rot="0">
            <a:off x="10225" y="-1383070"/>
            <a:ext cx="18277775" cy="2145070"/>
            <a:chOff x="0" y="0"/>
            <a:chExt cx="4813900" cy="564957"/>
          </a:xfrm>
        </p:grpSpPr>
        <p:sp>
          <p:nvSpPr>
            <p:cNvPr name="Freeform 10" id="10"/>
            <p:cNvSpPr/>
            <p:nvPr/>
          </p:nvSpPr>
          <p:spPr>
            <a:xfrm flipH="false" flipV="false" rot="0">
              <a:off x="0" y="0"/>
              <a:ext cx="4813900" cy="564957"/>
            </a:xfrm>
            <a:custGeom>
              <a:avLst/>
              <a:gdLst/>
              <a:ahLst/>
              <a:cxnLst/>
              <a:rect r="r" b="b" t="t" l="l"/>
              <a:pathLst>
                <a:path h="564957" w="4813900">
                  <a:moveTo>
                    <a:pt x="0" y="0"/>
                  </a:moveTo>
                  <a:lnTo>
                    <a:pt x="4813900" y="0"/>
                  </a:lnTo>
                  <a:lnTo>
                    <a:pt x="4813900" y="564957"/>
                  </a:lnTo>
                  <a:lnTo>
                    <a:pt x="0" y="56495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11" id="11"/>
            <p:cNvSpPr txBox="true"/>
            <p:nvPr/>
          </p:nvSpPr>
          <p:spPr>
            <a:xfrm>
              <a:off x="0" y="-57150"/>
              <a:ext cx="4813900" cy="62210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25" y="9316607"/>
            <a:ext cx="18277775" cy="970393"/>
            <a:chOff x="0" y="0"/>
            <a:chExt cx="4813900" cy="255577"/>
          </a:xfrm>
        </p:grpSpPr>
        <p:sp>
          <p:nvSpPr>
            <p:cNvPr name="Freeform 3" id="3"/>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1827675" y="1237093"/>
            <a:ext cx="5455920" cy="7812815"/>
            <a:chOff x="0" y="0"/>
            <a:chExt cx="845265" cy="1210409"/>
          </a:xfrm>
        </p:grpSpPr>
        <p:sp>
          <p:nvSpPr>
            <p:cNvPr name="Freeform 6" id="6"/>
            <p:cNvSpPr/>
            <p:nvPr/>
          </p:nvSpPr>
          <p:spPr>
            <a:xfrm flipH="false" flipV="false" rot="0">
              <a:off x="0" y="0"/>
              <a:ext cx="845265" cy="1210409"/>
            </a:xfrm>
            <a:custGeom>
              <a:avLst/>
              <a:gdLst/>
              <a:ahLst/>
              <a:cxnLst/>
              <a:rect r="r" b="b" t="t" l="l"/>
              <a:pathLst>
                <a:path h="1210409" w="845265">
                  <a:moveTo>
                    <a:pt x="83721" y="0"/>
                  </a:moveTo>
                  <a:lnTo>
                    <a:pt x="761544" y="0"/>
                  </a:lnTo>
                  <a:cubicBezTo>
                    <a:pt x="807782" y="0"/>
                    <a:pt x="845265" y="37483"/>
                    <a:pt x="845265" y="83721"/>
                  </a:cubicBezTo>
                  <a:lnTo>
                    <a:pt x="845265" y="1126689"/>
                  </a:lnTo>
                  <a:cubicBezTo>
                    <a:pt x="845265" y="1148893"/>
                    <a:pt x="836444" y="1170188"/>
                    <a:pt x="820744" y="1185888"/>
                  </a:cubicBezTo>
                  <a:cubicBezTo>
                    <a:pt x="805043" y="1201589"/>
                    <a:pt x="783748" y="1210409"/>
                    <a:pt x="761544" y="1210409"/>
                  </a:cubicBezTo>
                  <a:lnTo>
                    <a:pt x="83721" y="1210409"/>
                  </a:lnTo>
                  <a:cubicBezTo>
                    <a:pt x="61517" y="1210409"/>
                    <a:pt x="40222" y="1201589"/>
                    <a:pt x="24521" y="1185888"/>
                  </a:cubicBezTo>
                  <a:cubicBezTo>
                    <a:pt x="8821" y="1170188"/>
                    <a:pt x="0" y="1148893"/>
                    <a:pt x="0" y="1126689"/>
                  </a:cubicBezTo>
                  <a:lnTo>
                    <a:pt x="0" y="83721"/>
                  </a:lnTo>
                  <a:cubicBezTo>
                    <a:pt x="0" y="61517"/>
                    <a:pt x="8821" y="40222"/>
                    <a:pt x="24521" y="24521"/>
                  </a:cubicBezTo>
                  <a:cubicBezTo>
                    <a:pt x="40222" y="8821"/>
                    <a:pt x="61517" y="0"/>
                    <a:pt x="83721" y="0"/>
                  </a:cubicBezTo>
                  <a:close/>
                </a:path>
              </a:pathLst>
            </a:custGeom>
            <a:blipFill>
              <a:blip r:embed="rId2"/>
              <a:stretch>
                <a:fillRect l="-925" t="0" r="-925" b="0"/>
              </a:stretch>
            </a:blipFill>
          </p:spPr>
        </p:sp>
      </p:grpSp>
      <p:sp>
        <p:nvSpPr>
          <p:cNvPr name="TextBox 7" id="7"/>
          <p:cNvSpPr txBox="true"/>
          <p:nvPr/>
        </p:nvSpPr>
        <p:spPr>
          <a:xfrm rot="0">
            <a:off x="1028700" y="1047750"/>
            <a:ext cx="10650786" cy="149309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3. Area-Based Interpolation (INTER_AREA)</a:t>
            </a:r>
          </a:p>
        </p:txBody>
      </p:sp>
      <p:sp>
        <p:nvSpPr>
          <p:cNvPr name="TextBox 8" id="8"/>
          <p:cNvSpPr txBox="true"/>
          <p:nvPr/>
        </p:nvSpPr>
        <p:spPr>
          <a:xfrm rot="0">
            <a:off x="784949" y="2697277"/>
            <a:ext cx="10464870" cy="5985887"/>
          </a:xfrm>
          <a:prstGeom prst="rect">
            <a:avLst/>
          </a:prstGeom>
        </p:spPr>
        <p:txBody>
          <a:bodyPr anchor="t" rtlCol="false" tIns="0" lIns="0" bIns="0" rIns="0">
            <a:spAutoFit/>
          </a:bodyPr>
          <a:lstStyle/>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How it works:</a:t>
            </a:r>
          </a:p>
          <a:p>
            <a:pPr algn="l" marL="1209039" indent="-403013" lvl="2">
              <a:lnSpc>
                <a:spcPts val="3919"/>
              </a:lnSpc>
              <a:buFont typeface="Arial"/>
              <a:buChar char="⚬"/>
            </a:pPr>
            <a:r>
              <a:rPr lang="en-US" sz="2799" spc="167">
                <a:solidFill>
                  <a:srgbClr val="000000"/>
                </a:solidFill>
                <a:latin typeface="Arial"/>
                <a:ea typeface="Arial"/>
                <a:cs typeface="Arial"/>
                <a:sym typeface="Arial"/>
              </a:rPr>
              <a:t>Calculat</a:t>
            </a:r>
            <a:r>
              <a:rPr lang="en-US" sz="2799" spc="167">
                <a:solidFill>
                  <a:srgbClr val="000000"/>
                </a:solidFill>
                <a:latin typeface="Arial"/>
                <a:ea typeface="Arial"/>
                <a:cs typeface="Arial"/>
                <a:sym typeface="Arial"/>
              </a:rPr>
              <a:t>es the average of multiple pixels in the input image that map to one pixel in the output - Like compressing a group of colored blocks into one — you average the color of the group.</a:t>
            </a:r>
          </a:p>
          <a:p>
            <a:pPr algn="l" marL="1209039" indent="-403013" lvl="2">
              <a:lnSpc>
                <a:spcPts val="3919"/>
              </a:lnSpc>
              <a:buFont typeface="Arial"/>
              <a:buChar char="⚬"/>
            </a:pPr>
            <a:r>
              <a:rPr lang="en-US" sz="2799" spc="167">
                <a:solidFill>
                  <a:srgbClr val="000000"/>
                </a:solidFill>
                <a:latin typeface="Arial"/>
                <a:ea typeface="Arial"/>
                <a:cs typeface="Arial"/>
                <a:sym typeface="Arial"/>
              </a:rPr>
              <a:t>Especially</a:t>
            </a:r>
            <a:r>
              <a:rPr lang="en-US" sz="2799" spc="167">
                <a:solidFill>
                  <a:srgbClr val="000000"/>
                </a:solidFill>
                <a:latin typeface="Arial"/>
                <a:ea typeface="Arial"/>
                <a:cs typeface="Arial"/>
                <a:sym typeface="Arial"/>
              </a:rPr>
              <a:t> useful when shrinking images.</a:t>
            </a:r>
          </a:p>
          <a:p>
            <a:pPr algn="l">
              <a:lnSpc>
                <a:spcPts val="3919"/>
              </a:lnSpc>
            </a:pP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Use Case:</a:t>
            </a:r>
          </a:p>
          <a:p>
            <a:pPr algn="l" marL="1209039" indent="-403013" lvl="2">
              <a:lnSpc>
                <a:spcPts val="3919"/>
              </a:lnSpc>
              <a:buFont typeface="Arial"/>
              <a:buChar char="⚬"/>
            </a:pPr>
            <a:r>
              <a:rPr lang="en-US" sz="2799" spc="167">
                <a:solidFill>
                  <a:srgbClr val="000000"/>
                </a:solidFill>
                <a:latin typeface="Arial"/>
                <a:ea typeface="Arial"/>
                <a:cs typeface="Arial"/>
                <a:sym typeface="Arial"/>
              </a:rPr>
              <a:t>B</a:t>
            </a:r>
            <a:r>
              <a:rPr lang="en-US" sz="2799" spc="167">
                <a:solidFill>
                  <a:srgbClr val="000000"/>
                </a:solidFill>
                <a:latin typeface="Arial"/>
                <a:ea typeface="Arial"/>
                <a:cs typeface="Arial"/>
                <a:sym typeface="Arial"/>
              </a:rPr>
              <a:t>est for downsizing images (reducing resolution)</a:t>
            </a:r>
          </a:p>
          <a:p>
            <a:pPr algn="l" marL="1209039" indent="-403013" lvl="2">
              <a:lnSpc>
                <a:spcPts val="3919"/>
              </a:lnSpc>
              <a:buFont typeface="Arial"/>
              <a:buChar char="⚬"/>
            </a:pPr>
            <a:r>
              <a:rPr lang="en-US" sz="2799" spc="167">
                <a:solidFill>
                  <a:srgbClr val="000000"/>
                </a:solidFill>
                <a:latin typeface="Arial"/>
                <a:ea typeface="Arial"/>
                <a:cs typeface="Arial"/>
                <a:sym typeface="Arial"/>
              </a:rPr>
              <a:t>Used in creating thumb</a:t>
            </a:r>
            <a:r>
              <a:rPr lang="en-US" sz="2799" spc="167">
                <a:solidFill>
                  <a:srgbClr val="000000"/>
                </a:solidFill>
                <a:latin typeface="Arial"/>
                <a:ea typeface="Arial"/>
                <a:cs typeface="Arial"/>
                <a:sym typeface="Arial"/>
              </a:rPr>
              <a:t>n</a:t>
            </a:r>
            <a:r>
              <a:rPr lang="en-US" sz="2799" spc="167">
                <a:solidFill>
                  <a:srgbClr val="000000"/>
                </a:solidFill>
                <a:latin typeface="Arial"/>
                <a:ea typeface="Arial"/>
                <a:cs typeface="Arial"/>
                <a:sym typeface="Arial"/>
              </a:rPr>
              <a:t>ails or compressed previews</a:t>
            </a:r>
          </a:p>
          <a:p>
            <a:pPr algn="l">
              <a:lnSpc>
                <a:spcPts val="3919"/>
              </a:lnSpc>
              <a:spcBef>
                <a:spcPct val="0"/>
              </a:spcBef>
            </a:pPr>
          </a:p>
        </p:txBody>
      </p:sp>
      <p:grpSp>
        <p:nvGrpSpPr>
          <p:cNvPr name="Group 9" id="9"/>
          <p:cNvGrpSpPr/>
          <p:nvPr/>
        </p:nvGrpSpPr>
        <p:grpSpPr>
          <a:xfrm rot="0">
            <a:off x="0" y="-485196"/>
            <a:ext cx="18277775" cy="970393"/>
            <a:chOff x="0" y="0"/>
            <a:chExt cx="4813900" cy="255577"/>
          </a:xfrm>
        </p:grpSpPr>
        <p:sp>
          <p:nvSpPr>
            <p:cNvPr name="Freeform 10" id="10"/>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11" id="11"/>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25" y="9316607"/>
            <a:ext cx="18277775" cy="970393"/>
            <a:chOff x="0" y="0"/>
            <a:chExt cx="4813900" cy="255577"/>
          </a:xfrm>
        </p:grpSpPr>
        <p:sp>
          <p:nvSpPr>
            <p:cNvPr name="Freeform 3" id="3"/>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1827675" y="1237093"/>
            <a:ext cx="5455920" cy="7812815"/>
            <a:chOff x="0" y="0"/>
            <a:chExt cx="845265" cy="1210409"/>
          </a:xfrm>
        </p:grpSpPr>
        <p:sp>
          <p:nvSpPr>
            <p:cNvPr name="Freeform 6" id="6"/>
            <p:cNvSpPr/>
            <p:nvPr/>
          </p:nvSpPr>
          <p:spPr>
            <a:xfrm flipH="false" flipV="false" rot="0">
              <a:off x="0" y="0"/>
              <a:ext cx="845265" cy="1210409"/>
            </a:xfrm>
            <a:custGeom>
              <a:avLst/>
              <a:gdLst/>
              <a:ahLst/>
              <a:cxnLst/>
              <a:rect r="r" b="b" t="t" l="l"/>
              <a:pathLst>
                <a:path h="1210409" w="845265">
                  <a:moveTo>
                    <a:pt x="83721" y="0"/>
                  </a:moveTo>
                  <a:lnTo>
                    <a:pt x="761544" y="0"/>
                  </a:lnTo>
                  <a:cubicBezTo>
                    <a:pt x="807782" y="0"/>
                    <a:pt x="845265" y="37483"/>
                    <a:pt x="845265" y="83721"/>
                  </a:cubicBezTo>
                  <a:lnTo>
                    <a:pt x="845265" y="1126689"/>
                  </a:lnTo>
                  <a:cubicBezTo>
                    <a:pt x="845265" y="1148893"/>
                    <a:pt x="836444" y="1170188"/>
                    <a:pt x="820744" y="1185888"/>
                  </a:cubicBezTo>
                  <a:cubicBezTo>
                    <a:pt x="805043" y="1201589"/>
                    <a:pt x="783748" y="1210409"/>
                    <a:pt x="761544" y="1210409"/>
                  </a:cubicBezTo>
                  <a:lnTo>
                    <a:pt x="83721" y="1210409"/>
                  </a:lnTo>
                  <a:cubicBezTo>
                    <a:pt x="61517" y="1210409"/>
                    <a:pt x="40222" y="1201589"/>
                    <a:pt x="24521" y="1185888"/>
                  </a:cubicBezTo>
                  <a:cubicBezTo>
                    <a:pt x="8821" y="1170188"/>
                    <a:pt x="0" y="1148893"/>
                    <a:pt x="0" y="1126689"/>
                  </a:cubicBezTo>
                  <a:lnTo>
                    <a:pt x="0" y="83721"/>
                  </a:lnTo>
                  <a:cubicBezTo>
                    <a:pt x="0" y="61517"/>
                    <a:pt x="8821" y="40222"/>
                    <a:pt x="24521" y="24521"/>
                  </a:cubicBezTo>
                  <a:cubicBezTo>
                    <a:pt x="40222" y="8821"/>
                    <a:pt x="61517" y="0"/>
                    <a:pt x="83721" y="0"/>
                  </a:cubicBezTo>
                  <a:close/>
                </a:path>
              </a:pathLst>
            </a:custGeom>
            <a:blipFill>
              <a:blip r:embed="rId2"/>
              <a:stretch>
                <a:fillRect l="-925" t="0" r="-925" b="0"/>
              </a:stretch>
            </a:blipFill>
          </p:spPr>
        </p:sp>
      </p:grpSp>
      <p:sp>
        <p:nvSpPr>
          <p:cNvPr name="TextBox 7" id="7"/>
          <p:cNvSpPr txBox="true"/>
          <p:nvPr/>
        </p:nvSpPr>
        <p:spPr>
          <a:xfrm rot="0">
            <a:off x="1028700" y="1047750"/>
            <a:ext cx="10650786" cy="149309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3. Area-Based Interpolation (INTER_AREA)</a:t>
            </a:r>
          </a:p>
        </p:txBody>
      </p:sp>
      <p:sp>
        <p:nvSpPr>
          <p:cNvPr name="TextBox 8" id="8"/>
          <p:cNvSpPr txBox="true"/>
          <p:nvPr/>
        </p:nvSpPr>
        <p:spPr>
          <a:xfrm rot="0">
            <a:off x="784949" y="2697277"/>
            <a:ext cx="10464870" cy="3509759"/>
          </a:xfrm>
          <a:prstGeom prst="rect">
            <a:avLst/>
          </a:prstGeom>
        </p:spPr>
        <p:txBody>
          <a:bodyPr anchor="t" rtlCol="false" tIns="0" lIns="0" bIns="0" rIns="0">
            <a:spAutoFit/>
          </a:bodyPr>
          <a:lstStyle/>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Pros:</a:t>
            </a:r>
          </a:p>
          <a:p>
            <a:pPr algn="l" marL="1209039" indent="-403013" lvl="2">
              <a:lnSpc>
                <a:spcPts val="3919"/>
              </a:lnSpc>
              <a:buFont typeface="Arial"/>
              <a:buChar char="⚬"/>
            </a:pP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xcellent quality when shrinking</a:t>
            </a:r>
          </a:p>
          <a:p>
            <a:pPr algn="l" marL="1209039" indent="-403013" lvl="2">
              <a:lnSpc>
                <a:spcPts val="3919"/>
              </a:lnSpc>
              <a:buFont typeface="Arial"/>
              <a:buChar char="⚬"/>
            </a:pPr>
            <a:r>
              <a:rPr lang="en-US" sz="2799" spc="167">
                <a:solidFill>
                  <a:srgbClr val="000000"/>
                </a:solidFill>
                <a:latin typeface="Arial"/>
                <a:ea typeface="Arial"/>
                <a:cs typeface="Arial"/>
                <a:sym typeface="Arial"/>
              </a:rPr>
              <a:t>Pr</a:t>
            </a:r>
            <a:r>
              <a:rPr lang="en-US" sz="2799" spc="167">
                <a:solidFill>
                  <a:srgbClr val="000000"/>
                </a:solidFill>
                <a:latin typeface="Arial"/>
                <a:ea typeface="Arial"/>
                <a:cs typeface="Arial"/>
                <a:sym typeface="Arial"/>
              </a:rPr>
              <a:t>eserves overall color and structure well</a:t>
            </a:r>
          </a:p>
          <a:p>
            <a:pPr algn="l">
              <a:lnSpc>
                <a:spcPts val="3919"/>
              </a:lnSpc>
            </a:pP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C</a:t>
            </a:r>
            <a:r>
              <a:rPr lang="en-US" b="true" sz="2799" spc="167">
                <a:solidFill>
                  <a:srgbClr val="000000"/>
                </a:solidFill>
                <a:latin typeface="Arial Bold"/>
                <a:ea typeface="Arial Bold"/>
                <a:cs typeface="Arial Bold"/>
                <a:sym typeface="Arial Bold"/>
              </a:rPr>
              <a:t>ons:</a:t>
            </a:r>
          </a:p>
          <a:p>
            <a:pPr algn="l" marL="1209039" indent="-403013" lvl="2">
              <a:lnSpc>
                <a:spcPts val="3919"/>
              </a:lnSpc>
              <a:buFont typeface="Arial"/>
              <a:buChar char="⚬"/>
            </a:pPr>
            <a:r>
              <a:rPr lang="en-US" sz="2799" spc="167">
                <a:solidFill>
                  <a:srgbClr val="000000"/>
                </a:solidFill>
                <a:latin typeface="Arial"/>
                <a:ea typeface="Arial"/>
                <a:cs typeface="Arial"/>
                <a:sym typeface="Arial"/>
              </a:rPr>
              <a:t>N</a:t>
            </a:r>
            <a:r>
              <a:rPr lang="en-US" sz="2799" spc="167">
                <a:solidFill>
                  <a:srgbClr val="000000"/>
                </a:solidFill>
                <a:latin typeface="Arial"/>
                <a:ea typeface="Arial"/>
                <a:cs typeface="Arial"/>
                <a:sym typeface="Arial"/>
              </a:rPr>
              <a:t>ot suitable for enlarging (results in blurring)</a:t>
            </a:r>
          </a:p>
          <a:p>
            <a:pPr algn="l">
              <a:lnSpc>
                <a:spcPts val="3919"/>
              </a:lnSpc>
              <a:spcBef>
                <a:spcPct val="0"/>
              </a:spcBef>
            </a:pPr>
          </a:p>
        </p:txBody>
      </p:sp>
      <p:grpSp>
        <p:nvGrpSpPr>
          <p:cNvPr name="Group 9" id="9"/>
          <p:cNvGrpSpPr/>
          <p:nvPr/>
        </p:nvGrpSpPr>
        <p:grpSpPr>
          <a:xfrm rot="0">
            <a:off x="0" y="-485196"/>
            <a:ext cx="18277775" cy="970393"/>
            <a:chOff x="0" y="0"/>
            <a:chExt cx="4813900" cy="255577"/>
          </a:xfrm>
        </p:grpSpPr>
        <p:sp>
          <p:nvSpPr>
            <p:cNvPr name="Freeform 10" id="10"/>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11" id="11"/>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25" y="9316607"/>
            <a:ext cx="18277775" cy="970393"/>
            <a:chOff x="0" y="0"/>
            <a:chExt cx="4813900" cy="255577"/>
          </a:xfrm>
        </p:grpSpPr>
        <p:sp>
          <p:nvSpPr>
            <p:cNvPr name="Freeform 3" id="3"/>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1827675" y="1237093"/>
            <a:ext cx="5455920" cy="7812815"/>
            <a:chOff x="0" y="0"/>
            <a:chExt cx="845265" cy="1210409"/>
          </a:xfrm>
        </p:grpSpPr>
        <p:sp>
          <p:nvSpPr>
            <p:cNvPr name="Freeform 6" id="6"/>
            <p:cNvSpPr/>
            <p:nvPr/>
          </p:nvSpPr>
          <p:spPr>
            <a:xfrm flipH="false" flipV="false" rot="0">
              <a:off x="0" y="0"/>
              <a:ext cx="845265" cy="1210409"/>
            </a:xfrm>
            <a:custGeom>
              <a:avLst/>
              <a:gdLst/>
              <a:ahLst/>
              <a:cxnLst/>
              <a:rect r="r" b="b" t="t" l="l"/>
              <a:pathLst>
                <a:path h="1210409" w="845265">
                  <a:moveTo>
                    <a:pt x="83721" y="0"/>
                  </a:moveTo>
                  <a:lnTo>
                    <a:pt x="761544" y="0"/>
                  </a:lnTo>
                  <a:cubicBezTo>
                    <a:pt x="807782" y="0"/>
                    <a:pt x="845265" y="37483"/>
                    <a:pt x="845265" y="83721"/>
                  </a:cubicBezTo>
                  <a:lnTo>
                    <a:pt x="845265" y="1126689"/>
                  </a:lnTo>
                  <a:cubicBezTo>
                    <a:pt x="845265" y="1148893"/>
                    <a:pt x="836444" y="1170188"/>
                    <a:pt x="820744" y="1185888"/>
                  </a:cubicBezTo>
                  <a:cubicBezTo>
                    <a:pt x="805043" y="1201589"/>
                    <a:pt x="783748" y="1210409"/>
                    <a:pt x="761544" y="1210409"/>
                  </a:cubicBezTo>
                  <a:lnTo>
                    <a:pt x="83721" y="1210409"/>
                  </a:lnTo>
                  <a:cubicBezTo>
                    <a:pt x="61517" y="1210409"/>
                    <a:pt x="40222" y="1201589"/>
                    <a:pt x="24521" y="1185888"/>
                  </a:cubicBezTo>
                  <a:cubicBezTo>
                    <a:pt x="8821" y="1170188"/>
                    <a:pt x="0" y="1148893"/>
                    <a:pt x="0" y="1126689"/>
                  </a:cubicBezTo>
                  <a:lnTo>
                    <a:pt x="0" y="83721"/>
                  </a:lnTo>
                  <a:cubicBezTo>
                    <a:pt x="0" y="61517"/>
                    <a:pt x="8821" y="40222"/>
                    <a:pt x="24521" y="24521"/>
                  </a:cubicBezTo>
                  <a:cubicBezTo>
                    <a:pt x="40222" y="8821"/>
                    <a:pt x="61517" y="0"/>
                    <a:pt x="83721" y="0"/>
                  </a:cubicBezTo>
                  <a:close/>
                </a:path>
              </a:pathLst>
            </a:custGeom>
            <a:blipFill>
              <a:blip r:embed="rId2"/>
              <a:stretch>
                <a:fillRect l="-925" t="0" r="-925" b="0"/>
              </a:stretch>
            </a:blipFill>
          </p:spPr>
        </p:sp>
      </p:grpSp>
      <p:sp>
        <p:nvSpPr>
          <p:cNvPr name="TextBox 7" id="7"/>
          <p:cNvSpPr txBox="true"/>
          <p:nvPr/>
        </p:nvSpPr>
        <p:spPr>
          <a:xfrm rot="0">
            <a:off x="1028700" y="1047750"/>
            <a:ext cx="10650786" cy="149309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 4. Bicubic Interpolation (INTER_CUBIC)</a:t>
            </a:r>
          </a:p>
        </p:txBody>
      </p:sp>
      <p:sp>
        <p:nvSpPr>
          <p:cNvPr name="TextBox 8" id="8"/>
          <p:cNvSpPr txBox="true"/>
          <p:nvPr/>
        </p:nvSpPr>
        <p:spPr>
          <a:xfrm rot="0">
            <a:off x="784949" y="2697277"/>
            <a:ext cx="10464870" cy="5490662"/>
          </a:xfrm>
          <a:prstGeom prst="rect">
            <a:avLst/>
          </a:prstGeom>
        </p:spPr>
        <p:txBody>
          <a:bodyPr anchor="t" rtlCol="false" tIns="0" lIns="0" bIns="0" rIns="0">
            <a:spAutoFit/>
          </a:bodyPr>
          <a:lstStyle/>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How it works:</a:t>
            </a:r>
          </a:p>
          <a:p>
            <a:pPr algn="l" marL="1209039" indent="-403013" lvl="2">
              <a:lnSpc>
                <a:spcPts val="3919"/>
              </a:lnSpc>
              <a:buFont typeface="Arial"/>
              <a:buChar char="⚬"/>
            </a:pPr>
            <a:r>
              <a:rPr lang="en-US" sz="2799" spc="167">
                <a:solidFill>
                  <a:srgbClr val="000000"/>
                </a:solidFill>
                <a:latin typeface="Arial"/>
                <a:ea typeface="Arial"/>
                <a:cs typeface="Arial"/>
                <a:sym typeface="Arial"/>
              </a:rPr>
              <a:t>Us</a:t>
            </a:r>
            <a:r>
              <a:rPr lang="en-US" sz="2799" spc="167">
                <a:solidFill>
                  <a:srgbClr val="000000"/>
                </a:solidFill>
                <a:latin typeface="Arial"/>
                <a:ea typeface="Arial"/>
                <a:cs typeface="Arial"/>
                <a:sym typeface="Arial"/>
              </a:rPr>
              <a:t>es 16 neighboring pixels (4x4 grid) and applies a cubic polynomial for smooth results.</a:t>
            </a:r>
          </a:p>
          <a:p>
            <a:pPr algn="l" marL="1209039" indent="-403013" lvl="2">
              <a:lnSpc>
                <a:spcPts val="3919"/>
              </a:lnSpc>
              <a:buFont typeface="Arial"/>
              <a:buChar char="⚬"/>
            </a:pPr>
            <a:r>
              <a:rPr lang="en-US" sz="2799" spc="167">
                <a:solidFill>
                  <a:srgbClr val="000000"/>
                </a:solidFill>
                <a:latin typeface="Arial"/>
                <a:ea typeface="Arial"/>
                <a:cs typeface="Arial"/>
                <a:sym typeface="Arial"/>
              </a:rPr>
              <a:t>More advanced than bilinear; smoother curves and edges.</a:t>
            </a:r>
          </a:p>
          <a:p>
            <a:pPr algn="l">
              <a:lnSpc>
                <a:spcPts val="3919"/>
              </a:lnSpc>
            </a:pP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Use Case:</a:t>
            </a:r>
          </a:p>
          <a:p>
            <a:pPr algn="l" marL="1209039" indent="-403013" lvl="2">
              <a:lnSpc>
                <a:spcPts val="3919"/>
              </a:lnSpc>
              <a:buFont typeface="Arial"/>
              <a:buChar char="⚬"/>
            </a:pPr>
            <a:r>
              <a:rPr lang="en-US" sz="2799" spc="167">
                <a:solidFill>
                  <a:srgbClr val="000000"/>
                </a:solidFill>
                <a:latin typeface="Arial"/>
                <a:ea typeface="Arial"/>
                <a:cs typeface="Arial"/>
                <a:sym typeface="Arial"/>
              </a:rPr>
              <a:t>H</a:t>
            </a:r>
            <a:r>
              <a:rPr lang="en-US" sz="2799" spc="167">
                <a:solidFill>
                  <a:srgbClr val="000000"/>
                </a:solidFill>
                <a:latin typeface="Arial"/>
                <a:ea typeface="Arial"/>
                <a:cs typeface="Arial"/>
                <a:sym typeface="Arial"/>
              </a:rPr>
              <a:t>igh-quality upscaling (better than bilinear)</a:t>
            </a:r>
          </a:p>
          <a:p>
            <a:pPr algn="l" marL="1209039" indent="-403013" lvl="2">
              <a:lnSpc>
                <a:spcPts val="3919"/>
              </a:lnSpc>
              <a:buFont typeface="Arial"/>
              <a:buChar char="⚬"/>
            </a:pPr>
            <a:r>
              <a:rPr lang="en-US" sz="2799" spc="167">
                <a:solidFill>
                  <a:srgbClr val="000000"/>
                </a:solidFill>
                <a:latin typeface="Arial"/>
                <a:ea typeface="Arial"/>
                <a:cs typeface="Arial"/>
                <a:sym typeface="Arial"/>
              </a:rPr>
              <a:t>Wh</a:t>
            </a:r>
            <a:r>
              <a:rPr lang="en-US" sz="2799" spc="167">
                <a:solidFill>
                  <a:srgbClr val="000000"/>
                </a:solidFill>
                <a:latin typeface="Arial"/>
                <a:ea typeface="Arial"/>
                <a:cs typeface="Arial"/>
                <a:sym typeface="Arial"/>
              </a:rPr>
              <a:t>en visual appearance matters (e.g., photo enlargement)</a:t>
            </a:r>
          </a:p>
          <a:p>
            <a:pPr algn="l">
              <a:lnSpc>
                <a:spcPts val="3919"/>
              </a:lnSpc>
              <a:spcBef>
                <a:spcPct val="0"/>
              </a:spcBef>
            </a:pPr>
          </a:p>
        </p:txBody>
      </p:sp>
      <p:grpSp>
        <p:nvGrpSpPr>
          <p:cNvPr name="Group 9" id="9"/>
          <p:cNvGrpSpPr/>
          <p:nvPr/>
        </p:nvGrpSpPr>
        <p:grpSpPr>
          <a:xfrm rot="0">
            <a:off x="0" y="-485196"/>
            <a:ext cx="18277775" cy="970393"/>
            <a:chOff x="0" y="0"/>
            <a:chExt cx="4813900" cy="255577"/>
          </a:xfrm>
        </p:grpSpPr>
        <p:sp>
          <p:nvSpPr>
            <p:cNvPr name="Freeform 10" id="10"/>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11" id="11"/>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6715385" y="5414453"/>
            <a:ext cx="18277775" cy="4847005"/>
            <a:chOff x="0" y="0"/>
            <a:chExt cx="4813900" cy="1276578"/>
          </a:xfrm>
        </p:grpSpPr>
        <p:sp>
          <p:nvSpPr>
            <p:cNvPr name="Freeform 3" id="3"/>
            <p:cNvSpPr/>
            <p:nvPr/>
          </p:nvSpPr>
          <p:spPr>
            <a:xfrm flipH="false" flipV="false" rot="0">
              <a:off x="0" y="0"/>
              <a:ext cx="4813900" cy="1276578"/>
            </a:xfrm>
            <a:custGeom>
              <a:avLst/>
              <a:gdLst/>
              <a:ahLst/>
              <a:cxnLst/>
              <a:rect r="r" b="b" t="t" l="l"/>
              <a:pathLst>
                <a:path h="1276578" w="4813900">
                  <a:moveTo>
                    <a:pt x="0" y="0"/>
                  </a:moveTo>
                  <a:lnTo>
                    <a:pt x="4813900" y="0"/>
                  </a:lnTo>
                  <a:lnTo>
                    <a:pt x="4813900" y="1276578"/>
                  </a:lnTo>
                  <a:lnTo>
                    <a:pt x="0" y="1276578"/>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1333728"/>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293228" y="1028700"/>
            <a:ext cx="5455920" cy="7812815"/>
            <a:chOff x="0" y="0"/>
            <a:chExt cx="845265" cy="1210409"/>
          </a:xfrm>
        </p:grpSpPr>
        <p:sp>
          <p:nvSpPr>
            <p:cNvPr name="Freeform 6" id="6"/>
            <p:cNvSpPr/>
            <p:nvPr/>
          </p:nvSpPr>
          <p:spPr>
            <a:xfrm flipH="false" flipV="false" rot="0">
              <a:off x="0" y="0"/>
              <a:ext cx="845265" cy="1210409"/>
            </a:xfrm>
            <a:custGeom>
              <a:avLst/>
              <a:gdLst/>
              <a:ahLst/>
              <a:cxnLst/>
              <a:rect r="r" b="b" t="t" l="l"/>
              <a:pathLst>
                <a:path h="1210409" w="845265">
                  <a:moveTo>
                    <a:pt x="83721" y="0"/>
                  </a:moveTo>
                  <a:lnTo>
                    <a:pt x="761544" y="0"/>
                  </a:lnTo>
                  <a:cubicBezTo>
                    <a:pt x="807782" y="0"/>
                    <a:pt x="845265" y="37483"/>
                    <a:pt x="845265" y="83721"/>
                  </a:cubicBezTo>
                  <a:lnTo>
                    <a:pt x="845265" y="1126689"/>
                  </a:lnTo>
                  <a:cubicBezTo>
                    <a:pt x="845265" y="1148893"/>
                    <a:pt x="836444" y="1170188"/>
                    <a:pt x="820744" y="1185888"/>
                  </a:cubicBezTo>
                  <a:cubicBezTo>
                    <a:pt x="805043" y="1201589"/>
                    <a:pt x="783748" y="1210409"/>
                    <a:pt x="761544" y="1210409"/>
                  </a:cubicBezTo>
                  <a:lnTo>
                    <a:pt x="83721" y="1210409"/>
                  </a:lnTo>
                  <a:cubicBezTo>
                    <a:pt x="61517" y="1210409"/>
                    <a:pt x="40222" y="1201589"/>
                    <a:pt x="24521" y="1185888"/>
                  </a:cubicBezTo>
                  <a:cubicBezTo>
                    <a:pt x="8821" y="1170188"/>
                    <a:pt x="0" y="1148893"/>
                    <a:pt x="0" y="1126689"/>
                  </a:cubicBezTo>
                  <a:lnTo>
                    <a:pt x="0" y="83721"/>
                  </a:lnTo>
                  <a:cubicBezTo>
                    <a:pt x="0" y="61517"/>
                    <a:pt x="8821" y="40222"/>
                    <a:pt x="24521" y="24521"/>
                  </a:cubicBezTo>
                  <a:cubicBezTo>
                    <a:pt x="40222" y="8821"/>
                    <a:pt x="61517" y="0"/>
                    <a:pt x="83721" y="0"/>
                  </a:cubicBezTo>
                  <a:close/>
                </a:path>
              </a:pathLst>
            </a:custGeom>
            <a:blipFill>
              <a:blip r:embed="rId2"/>
              <a:stretch>
                <a:fillRect l="-925" t="0" r="-925" b="0"/>
              </a:stretch>
            </a:blipFill>
          </p:spPr>
        </p:sp>
      </p:grpSp>
      <p:sp>
        <p:nvSpPr>
          <p:cNvPr name="TextBox 7" id="7"/>
          <p:cNvSpPr txBox="true"/>
          <p:nvPr/>
        </p:nvSpPr>
        <p:spPr>
          <a:xfrm rot="0">
            <a:off x="7307533" y="2882860"/>
            <a:ext cx="10775546" cy="7051715"/>
          </a:xfrm>
          <a:prstGeom prst="rect">
            <a:avLst/>
          </a:prstGeom>
        </p:spPr>
        <p:txBody>
          <a:bodyPr anchor="t" rtlCol="false" tIns="0" lIns="0" bIns="0" rIns="0">
            <a:spAutoFit/>
          </a:bodyPr>
          <a:lstStyle/>
          <a:p>
            <a:pPr algn="l">
              <a:lnSpc>
                <a:spcPts val="4059"/>
              </a:lnSpc>
            </a:pPr>
            <a:r>
              <a:rPr lang="en-US" sz="2899" spc="173" b="true">
                <a:solidFill>
                  <a:srgbClr val="000000"/>
                </a:solidFill>
                <a:latin typeface="Arial Bold"/>
                <a:ea typeface="Arial Bold"/>
                <a:cs typeface="Arial Bold"/>
                <a:sym typeface="Arial Bold"/>
              </a:rPr>
              <a:t>How </a:t>
            </a:r>
            <a:r>
              <a:rPr lang="en-US" sz="2899" spc="173" b="true">
                <a:solidFill>
                  <a:srgbClr val="000000"/>
                </a:solidFill>
                <a:latin typeface="Arial Bold"/>
                <a:ea typeface="Arial Bold"/>
                <a:cs typeface="Arial Bold"/>
                <a:sym typeface="Arial Bold"/>
              </a:rPr>
              <a:t>it works:</a:t>
            </a:r>
          </a:p>
          <a:p>
            <a:pPr algn="l" marL="604519" indent="-302260" lvl="1">
              <a:lnSpc>
                <a:spcPts val="3919"/>
              </a:lnSpc>
              <a:buFont typeface="Arial"/>
              <a:buChar char="•"/>
            </a:pPr>
            <a:r>
              <a:rPr lang="en-US" sz="2799" spc="167">
                <a:solidFill>
                  <a:srgbClr val="000000"/>
                </a:solidFill>
                <a:latin typeface="Arial"/>
                <a:ea typeface="Arial"/>
                <a:cs typeface="Arial"/>
                <a:sym typeface="Arial"/>
              </a:rPr>
              <a:t>Uses a mathematical sinc function and 8x8 neighboring pixels.</a:t>
            </a:r>
          </a:p>
          <a:p>
            <a:pPr algn="l" marL="604519" indent="-302260" lvl="1">
              <a:lnSpc>
                <a:spcPts val="3919"/>
              </a:lnSpc>
              <a:buFont typeface="Arial"/>
              <a:buChar char="•"/>
            </a:pPr>
            <a:r>
              <a:rPr lang="en-US" sz="2799" spc="167">
                <a:solidFill>
                  <a:srgbClr val="000000"/>
                </a:solidFill>
                <a:latin typeface="Arial"/>
                <a:ea typeface="Arial"/>
                <a:cs typeface="Arial"/>
                <a:sym typeface="Arial"/>
              </a:rPr>
              <a:t>Designed for high-quality resizing.</a:t>
            </a:r>
          </a:p>
          <a:p>
            <a:pPr algn="l">
              <a:lnSpc>
                <a:spcPts val="4059"/>
              </a:lnSpc>
            </a:pPr>
            <a:r>
              <a:rPr lang="en-US" sz="2899" spc="173" b="true">
                <a:solidFill>
                  <a:srgbClr val="000000"/>
                </a:solidFill>
                <a:latin typeface="Arial Bold"/>
                <a:ea typeface="Arial Bold"/>
                <a:cs typeface="Arial Bold"/>
                <a:sym typeface="Arial Bold"/>
              </a:rPr>
              <a:t>Use Case:</a:t>
            </a:r>
          </a:p>
          <a:p>
            <a:pPr algn="l" marL="604519" indent="-302260" lvl="1">
              <a:lnSpc>
                <a:spcPts val="3919"/>
              </a:lnSpc>
              <a:buFont typeface="Arial"/>
              <a:buChar char="•"/>
            </a:pPr>
            <a:r>
              <a:rPr lang="en-US" sz="2799" spc="167">
                <a:solidFill>
                  <a:srgbClr val="000000"/>
                </a:solidFill>
                <a:latin typeface="Arial"/>
                <a:ea typeface="Arial"/>
                <a:cs typeface="Arial"/>
                <a:sym typeface="Arial"/>
              </a:rPr>
              <a:t>B</a:t>
            </a:r>
            <a:r>
              <a:rPr lang="en-US" sz="2799" spc="167">
                <a:solidFill>
                  <a:srgbClr val="000000"/>
                </a:solidFill>
                <a:latin typeface="Arial"/>
                <a:ea typeface="Arial"/>
                <a:cs typeface="Arial"/>
                <a:sym typeface="Arial"/>
              </a:rPr>
              <a:t>est for enlarging high-resolution images where you want to retain maximum detail</a:t>
            </a:r>
          </a:p>
          <a:p>
            <a:pPr algn="l" marL="604519" indent="-302260" lvl="1">
              <a:lnSpc>
                <a:spcPts val="3919"/>
              </a:lnSpc>
              <a:buFont typeface="Arial"/>
              <a:buChar char="•"/>
            </a:pPr>
            <a:r>
              <a:rPr lang="en-US" sz="2799" spc="167">
                <a:solidFill>
                  <a:srgbClr val="000000"/>
                </a:solidFill>
                <a:latin typeface="Arial"/>
                <a:ea typeface="Arial"/>
                <a:cs typeface="Arial"/>
                <a:sym typeface="Arial"/>
              </a:rPr>
              <a:t>Scientific or print-quality processing</a:t>
            </a:r>
          </a:p>
          <a:p>
            <a:pPr algn="l">
              <a:lnSpc>
                <a:spcPts val="4059"/>
              </a:lnSpc>
            </a:pPr>
            <a:r>
              <a:rPr lang="en-US" sz="2899" spc="173" b="true">
                <a:solidFill>
                  <a:srgbClr val="000000"/>
                </a:solidFill>
                <a:latin typeface="Arial Bold"/>
                <a:ea typeface="Arial Bold"/>
                <a:cs typeface="Arial Bold"/>
                <a:sym typeface="Arial Bold"/>
              </a:rPr>
              <a:t>Pros:</a:t>
            </a:r>
          </a:p>
          <a:p>
            <a:pPr algn="l" marL="604519" indent="-302260" lvl="1">
              <a:lnSpc>
                <a:spcPts val="3919"/>
              </a:lnSpc>
              <a:buFont typeface="Arial"/>
              <a:buChar char="•"/>
            </a:pPr>
            <a:r>
              <a:rPr lang="en-US" sz="2799" spc="167">
                <a:solidFill>
                  <a:srgbClr val="000000"/>
                </a:solidFill>
                <a:latin typeface="Arial"/>
                <a:ea typeface="Arial"/>
                <a:cs typeface="Arial"/>
                <a:sym typeface="Arial"/>
              </a:rPr>
              <a:t>High</a:t>
            </a:r>
            <a:r>
              <a:rPr lang="en-US" sz="2799" spc="167">
                <a:solidFill>
                  <a:srgbClr val="000000"/>
                </a:solidFill>
                <a:latin typeface="Arial"/>
                <a:ea typeface="Arial"/>
                <a:cs typeface="Arial"/>
                <a:sym typeface="Arial"/>
              </a:rPr>
              <a:t>est quality among standard methods</a:t>
            </a:r>
          </a:p>
          <a:p>
            <a:pPr algn="l" marL="604519" indent="-302260" lvl="1">
              <a:lnSpc>
                <a:spcPts val="3919"/>
              </a:lnSpc>
              <a:buFont typeface="Arial"/>
              <a:buChar char="•"/>
            </a:pPr>
            <a:r>
              <a:rPr lang="en-US" sz="2799" spc="167">
                <a:solidFill>
                  <a:srgbClr val="000000"/>
                </a:solidFill>
                <a:latin typeface="Arial"/>
                <a:ea typeface="Arial"/>
                <a:cs typeface="Arial"/>
                <a:sym typeface="Arial"/>
              </a:rPr>
              <a:t>Preserves edges and fine detail</a:t>
            </a:r>
          </a:p>
          <a:p>
            <a:pPr algn="l">
              <a:lnSpc>
                <a:spcPts val="4059"/>
              </a:lnSpc>
            </a:pPr>
            <a:r>
              <a:rPr lang="en-US" sz="2899" spc="173" b="true">
                <a:solidFill>
                  <a:srgbClr val="000000"/>
                </a:solidFill>
                <a:latin typeface="Arial Bold"/>
                <a:ea typeface="Arial Bold"/>
                <a:cs typeface="Arial Bold"/>
                <a:sym typeface="Arial Bold"/>
              </a:rPr>
              <a:t>Cons:</a:t>
            </a:r>
          </a:p>
          <a:p>
            <a:pPr algn="l" marL="604519" indent="-302260" lvl="1">
              <a:lnSpc>
                <a:spcPts val="3919"/>
              </a:lnSpc>
              <a:buFont typeface="Arial"/>
              <a:buChar char="•"/>
            </a:pPr>
            <a:r>
              <a:rPr lang="en-US" sz="2799" spc="167">
                <a:solidFill>
                  <a:srgbClr val="000000"/>
                </a:solidFill>
                <a:latin typeface="Arial"/>
                <a:ea typeface="Arial"/>
                <a:cs typeface="Arial"/>
                <a:sym typeface="Arial"/>
              </a:rPr>
              <a:t>Com</a:t>
            </a:r>
            <a:r>
              <a:rPr lang="en-US" sz="2799" spc="167">
                <a:solidFill>
                  <a:srgbClr val="000000"/>
                </a:solidFill>
                <a:latin typeface="Arial"/>
                <a:ea typeface="Arial"/>
                <a:cs typeface="Arial"/>
                <a:sym typeface="Arial"/>
              </a:rPr>
              <a:t>putationally expensive (slower)</a:t>
            </a:r>
          </a:p>
          <a:p>
            <a:pPr algn="l">
              <a:lnSpc>
                <a:spcPts val="3919"/>
              </a:lnSpc>
            </a:pPr>
          </a:p>
        </p:txBody>
      </p:sp>
      <p:sp>
        <p:nvSpPr>
          <p:cNvPr name="TextBox 8" id="8"/>
          <p:cNvSpPr txBox="true"/>
          <p:nvPr/>
        </p:nvSpPr>
        <p:spPr>
          <a:xfrm rot="0">
            <a:off x="6322986" y="854998"/>
            <a:ext cx="11260164" cy="1680867"/>
          </a:xfrm>
          <a:prstGeom prst="rect">
            <a:avLst/>
          </a:prstGeom>
        </p:spPr>
        <p:txBody>
          <a:bodyPr anchor="t" rtlCol="false" tIns="0" lIns="0" bIns="0" rIns="0">
            <a:spAutoFit/>
          </a:bodyPr>
          <a:lstStyle/>
          <a:p>
            <a:pPr algn="ctr">
              <a:lnSpc>
                <a:spcPts val="6655"/>
              </a:lnSpc>
            </a:pPr>
            <a:r>
              <a:rPr lang="en-US" sz="5199">
                <a:solidFill>
                  <a:srgbClr val="000000"/>
                </a:solidFill>
                <a:latin typeface="Archivo Black"/>
                <a:ea typeface="Archivo Black"/>
                <a:cs typeface="Archivo Black"/>
                <a:sym typeface="Archivo Black"/>
              </a:rPr>
              <a:t>5. Lanczos Interpolation (INTER_LANCZOS4)</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9550769" y="1549769"/>
            <a:ext cx="10287000" cy="7187461"/>
            <a:chOff x="0" y="0"/>
            <a:chExt cx="2709333" cy="1892994"/>
          </a:xfrm>
        </p:grpSpPr>
        <p:sp>
          <p:nvSpPr>
            <p:cNvPr name="Freeform 3" id="3"/>
            <p:cNvSpPr/>
            <p:nvPr/>
          </p:nvSpPr>
          <p:spPr>
            <a:xfrm flipH="false" flipV="false" rot="0">
              <a:off x="0" y="0"/>
              <a:ext cx="2709333" cy="1892994"/>
            </a:xfrm>
            <a:custGeom>
              <a:avLst/>
              <a:gdLst/>
              <a:ahLst/>
              <a:cxnLst/>
              <a:rect r="r" b="b" t="t" l="l"/>
              <a:pathLst>
                <a:path h="1892994" w="2709333">
                  <a:moveTo>
                    <a:pt x="0" y="0"/>
                  </a:moveTo>
                  <a:lnTo>
                    <a:pt x="2709333" y="0"/>
                  </a:lnTo>
                  <a:lnTo>
                    <a:pt x="2709333" y="1892994"/>
                  </a:lnTo>
                  <a:lnTo>
                    <a:pt x="0" y="1892994"/>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2709333" cy="1950144"/>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Freeform 5" id="5"/>
          <p:cNvSpPr/>
          <p:nvPr/>
        </p:nvSpPr>
        <p:spPr>
          <a:xfrm flipH="false" flipV="false" rot="0">
            <a:off x="10695053" y="8944804"/>
            <a:ext cx="2231893" cy="2057400"/>
          </a:xfrm>
          <a:custGeom>
            <a:avLst/>
            <a:gdLst/>
            <a:ahLst/>
            <a:cxnLst/>
            <a:rect r="r" b="b" t="t" l="l"/>
            <a:pathLst>
              <a:path h="2057400" w="2231893">
                <a:moveTo>
                  <a:pt x="0" y="0"/>
                </a:moveTo>
                <a:lnTo>
                  <a:pt x="2231894" y="0"/>
                </a:lnTo>
                <a:lnTo>
                  <a:pt x="2231894"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1415914" y="432386"/>
            <a:ext cx="5987579" cy="5292641"/>
          </a:xfrm>
          <a:prstGeom prst="rect">
            <a:avLst/>
          </a:prstGeom>
        </p:spPr>
        <p:txBody>
          <a:bodyPr anchor="t" rtlCol="false" tIns="0" lIns="0" bIns="0" rIns="0">
            <a:spAutoFit/>
          </a:bodyPr>
          <a:lstStyle/>
          <a:p>
            <a:pPr algn="l">
              <a:lnSpc>
                <a:spcPts val="6906"/>
              </a:lnSpc>
            </a:pPr>
            <a:r>
              <a:rPr lang="en-US" sz="6112">
                <a:solidFill>
                  <a:srgbClr val="FFFFFF"/>
                </a:solidFill>
                <a:latin typeface="Archivo Black"/>
                <a:ea typeface="Archivo Black"/>
                <a:cs typeface="Archivo Black"/>
                <a:sym typeface="Archivo Black"/>
              </a:rPr>
              <a:t>Scaling of the Image ( Upscaling and Downscaling)</a:t>
            </a:r>
          </a:p>
          <a:p>
            <a:pPr algn="l">
              <a:lnSpc>
                <a:spcPts val="6906"/>
              </a:lnSpc>
            </a:pPr>
            <a:r>
              <a:rPr lang="en-US" sz="6112">
                <a:solidFill>
                  <a:srgbClr val="FFFFFF"/>
                </a:solidFill>
                <a:latin typeface="Archivo Black"/>
                <a:ea typeface="Archivo Black"/>
                <a:cs typeface="Archivo Black"/>
                <a:sym typeface="Archivo Black"/>
              </a:rPr>
              <a:t>Code : </a:t>
            </a:r>
          </a:p>
        </p:txBody>
      </p:sp>
      <p:sp>
        <p:nvSpPr>
          <p:cNvPr name="TextBox 7" id="7"/>
          <p:cNvSpPr txBox="true"/>
          <p:nvPr/>
        </p:nvSpPr>
        <p:spPr>
          <a:xfrm rot="0">
            <a:off x="356028" y="610163"/>
            <a:ext cx="9751946" cy="9125394"/>
          </a:xfrm>
          <a:prstGeom prst="rect">
            <a:avLst/>
          </a:prstGeom>
        </p:spPr>
        <p:txBody>
          <a:bodyPr anchor="t" rtlCol="false" tIns="0" lIns="0" bIns="0" rIns="0">
            <a:spAutoFit/>
          </a:bodyPr>
          <a:lstStyle/>
          <a:p>
            <a:pPr algn="l">
              <a:lnSpc>
                <a:spcPts val="3807"/>
              </a:lnSpc>
            </a:pPr>
            <a:r>
              <a:rPr lang="en-US" sz="2862" spc="171">
                <a:solidFill>
                  <a:srgbClr val="000000"/>
                </a:solidFill>
                <a:latin typeface="Arial"/>
                <a:ea typeface="Arial"/>
                <a:cs typeface="Arial"/>
                <a:sym typeface="Arial"/>
              </a:rPr>
              <a:t>import cv2</a:t>
            </a:r>
          </a:p>
          <a:p>
            <a:pPr algn="l">
              <a:lnSpc>
                <a:spcPts val="3807"/>
              </a:lnSpc>
            </a:pPr>
          </a:p>
          <a:p>
            <a:pPr algn="l">
              <a:lnSpc>
                <a:spcPts val="3807"/>
              </a:lnSpc>
            </a:pPr>
            <a:r>
              <a:rPr lang="en-US" sz="2862" spc="171">
                <a:solidFill>
                  <a:srgbClr val="000000"/>
                </a:solidFill>
                <a:latin typeface="Arial"/>
                <a:ea typeface="Arial"/>
                <a:cs typeface="Arial"/>
                <a:sym typeface="Arial"/>
              </a:rPr>
              <a:t># reading the image</a:t>
            </a:r>
          </a:p>
          <a:p>
            <a:pPr algn="l">
              <a:lnSpc>
                <a:spcPts val="3807"/>
              </a:lnSpc>
            </a:pPr>
            <a:r>
              <a:rPr lang="en-US" sz="2862" spc="171">
                <a:solidFill>
                  <a:srgbClr val="000000"/>
                </a:solidFill>
                <a:latin typeface="Arial"/>
                <a:ea typeface="Arial"/>
                <a:cs typeface="Arial"/>
                <a:sym typeface="Arial"/>
              </a:rPr>
              <a:t>img1 = cv2.imread(r"DRDO\images\leaf.jpg")</a:t>
            </a:r>
          </a:p>
          <a:p>
            <a:pPr algn="l">
              <a:lnSpc>
                <a:spcPts val="3807"/>
              </a:lnSpc>
            </a:pPr>
          </a:p>
          <a:p>
            <a:pPr algn="l">
              <a:lnSpc>
                <a:spcPts val="3807"/>
              </a:lnSpc>
            </a:pPr>
            <a:r>
              <a:rPr lang="en-US" sz="2862" spc="171">
                <a:solidFill>
                  <a:srgbClr val="000000"/>
                </a:solidFill>
                <a:latin typeface="Arial"/>
                <a:ea typeface="Arial"/>
                <a:cs typeface="Arial"/>
                <a:sym typeface="Arial"/>
              </a:rPr>
              <a:t># d</a:t>
            </a:r>
            <a:r>
              <a:rPr lang="en-US" sz="2862" spc="171">
                <a:solidFill>
                  <a:srgbClr val="000000"/>
                </a:solidFill>
                <a:latin typeface="Arial"/>
                <a:ea typeface="Arial"/>
                <a:cs typeface="Arial"/>
                <a:sym typeface="Arial"/>
              </a:rPr>
              <a:t>isplaying the original image</a:t>
            </a:r>
          </a:p>
          <a:p>
            <a:pPr algn="l">
              <a:lnSpc>
                <a:spcPts val="3807"/>
              </a:lnSpc>
            </a:pPr>
            <a:r>
              <a:rPr lang="en-US" sz="2862" spc="171">
                <a:solidFill>
                  <a:srgbClr val="000000"/>
                </a:solidFill>
                <a:latin typeface="Arial"/>
                <a:ea typeface="Arial"/>
                <a:cs typeface="Arial"/>
                <a:sym typeface="Arial"/>
              </a:rPr>
              <a:t>cv2.imshow("Original Image", img1)</a:t>
            </a:r>
          </a:p>
          <a:p>
            <a:pPr algn="l">
              <a:lnSpc>
                <a:spcPts val="3807"/>
              </a:lnSpc>
            </a:pPr>
            <a:r>
              <a:rPr lang="en-US" sz="2862" spc="171">
                <a:solidFill>
                  <a:srgbClr val="000000"/>
                </a:solidFill>
                <a:latin typeface="Arial"/>
                <a:ea typeface="Arial"/>
                <a:cs typeface="Arial"/>
                <a:sym typeface="Arial"/>
              </a:rPr>
              <a:t>cv2.waitKey(0)</a:t>
            </a:r>
          </a:p>
          <a:p>
            <a:pPr algn="l">
              <a:lnSpc>
                <a:spcPts val="3807"/>
              </a:lnSpc>
            </a:pPr>
            <a:r>
              <a:rPr lang="en-US" sz="2862" spc="171">
                <a:solidFill>
                  <a:srgbClr val="000000"/>
                </a:solidFill>
                <a:latin typeface="Arial"/>
                <a:ea typeface="Arial"/>
                <a:cs typeface="Arial"/>
                <a:sym typeface="Arial"/>
              </a:rPr>
              <a:t>cv2.destroyAllWindows()</a:t>
            </a:r>
          </a:p>
          <a:p>
            <a:pPr algn="l">
              <a:lnSpc>
                <a:spcPts val="3807"/>
              </a:lnSpc>
            </a:pPr>
          </a:p>
          <a:p>
            <a:pPr algn="l">
              <a:lnSpc>
                <a:spcPts val="3807"/>
              </a:lnSpc>
            </a:pPr>
            <a:r>
              <a:rPr lang="en-US" sz="2862" spc="171">
                <a:solidFill>
                  <a:srgbClr val="000000"/>
                </a:solidFill>
                <a:latin typeface="Arial"/>
                <a:ea typeface="Arial"/>
                <a:cs typeface="Arial"/>
                <a:sym typeface="Arial"/>
              </a:rPr>
              <a:t># propertion of downscaling </a:t>
            </a:r>
          </a:p>
          <a:p>
            <a:pPr algn="l">
              <a:lnSpc>
                <a:spcPts val="3807"/>
              </a:lnSpc>
            </a:pPr>
            <a:r>
              <a:rPr lang="en-US" sz="2862" spc="171">
                <a:solidFill>
                  <a:srgbClr val="000000"/>
                </a:solidFill>
                <a:latin typeface="Arial"/>
                <a:ea typeface="Arial"/>
                <a:cs typeface="Arial"/>
                <a:sym typeface="Arial"/>
              </a:rPr>
              <a:t>downscale_pt = 40</a:t>
            </a:r>
          </a:p>
          <a:p>
            <a:pPr algn="l">
              <a:lnSpc>
                <a:spcPts val="3807"/>
              </a:lnSpc>
            </a:pPr>
          </a:p>
          <a:p>
            <a:pPr algn="l">
              <a:lnSpc>
                <a:spcPts val="3807"/>
              </a:lnSpc>
            </a:pPr>
            <a:r>
              <a:rPr lang="en-US" sz="2862" spc="171">
                <a:solidFill>
                  <a:srgbClr val="000000"/>
                </a:solidFill>
                <a:latin typeface="Arial"/>
                <a:ea typeface="Arial"/>
                <a:cs typeface="Arial"/>
                <a:sym typeface="Arial"/>
              </a:rPr>
              <a:t># downscaling points </a:t>
            </a:r>
          </a:p>
          <a:p>
            <a:pPr algn="l">
              <a:lnSpc>
                <a:spcPts val="3807"/>
              </a:lnSpc>
            </a:pPr>
            <a:r>
              <a:rPr lang="en-US" sz="2862" spc="171">
                <a:solidFill>
                  <a:srgbClr val="000000"/>
                </a:solidFill>
                <a:latin typeface="Arial"/>
                <a:ea typeface="Arial"/>
                <a:cs typeface="Arial"/>
                <a:sym typeface="Arial"/>
              </a:rPr>
              <a:t>he</a:t>
            </a:r>
            <a:r>
              <a:rPr lang="en-US" sz="2862" spc="171">
                <a:solidFill>
                  <a:srgbClr val="000000"/>
                </a:solidFill>
                <a:latin typeface="Arial"/>
                <a:ea typeface="Arial"/>
                <a:cs typeface="Arial"/>
                <a:sym typeface="Arial"/>
              </a:rPr>
              <a:t>ight_down = int(img1.shape[0] * downscale_pt / 100)</a:t>
            </a:r>
          </a:p>
          <a:p>
            <a:pPr algn="l">
              <a:lnSpc>
                <a:spcPts val="3807"/>
              </a:lnSpc>
            </a:pPr>
            <a:r>
              <a:rPr lang="en-US" sz="2862" spc="171">
                <a:solidFill>
                  <a:srgbClr val="000000"/>
                </a:solidFill>
                <a:latin typeface="Arial"/>
                <a:ea typeface="Arial"/>
                <a:cs typeface="Arial"/>
                <a:sym typeface="Arial"/>
              </a:rPr>
              <a:t>wdth_down = int(img1.shape[1] * downscale_pt / 100)</a:t>
            </a:r>
          </a:p>
          <a:p>
            <a:pPr algn="l">
              <a:lnSpc>
                <a:spcPts val="3807"/>
              </a:lnSpc>
            </a:pPr>
            <a:r>
              <a:rPr lang="en-US" sz="2862" spc="171">
                <a:solidFill>
                  <a:srgbClr val="000000"/>
                </a:solidFill>
                <a:latin typeface="Arial"/>
                <a:ea typeface="Arial"/>
                <a:cs typeface="Arial"/>
                <a:sym typeface="Arial"/>
              </a:rPr>
              <a:t>dimension_down = (wdth_down, height_down)</a:t>
            </a:r>
          </a:p>
          <a:p>
            <a:pPr algn="l">
              <a:lnSpc>
                <a:spcPts val="3807"/>
              </a:lnSpc>
            </a:pPr>
          </a:p>
        </p:txBody>
      </p:sp>
    </p:spTree>
  </p:cSld>
  <p:clrMapOvr>
    <a:masterClrMapping/>
  </p:clrMapOvr>
</p:sld>
</file>

<file path=ppt/slides/slide2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5400000">
            <a:off x="-1549769" y="1549769"/>
            <a:ext cx="10287000" cy="7187461"/>
            <a:chOff x="0" y="0"/>
            <a:chExt cx="2709333" cy="1892994"/>
          </a:xfrm>
        </p:grpSpPr>
        <p:sp>
          <p:nvSpPr>
            <p:cNvPr name="Freeform 3" id="3"/>
            <p:cNvSpPr/>
            <p:nvPr/>
          </p:nvSpPr>
          <p:spPr>
            <a:xfrm flipH="false" flipV="false" rot="0">
              <a:off x="0" y="0"/>
              <a:ext cx="2709333" cy="1892994"/>
            </a:xfrm>
            <a:custGeom>
              <a:avLst/>
              <a:gdLst/>
              <a:ahLst/>
              <a:cxnLst/>
              <a:rect r="r" b="b" t="t" l="l"/>
              <a:pathLst>
                <a:path h="1892994" w="2709333">
                  <a:moveTo>
                    <a:pt x="0" y="0"/>
                  </a:moveTo>
                  <a:lnTo>
                    <a:pt x="2709333" y="0"/>
                  </a:lnTo>
                  <a:lnTo>
                    <a:pt x="2709333" y="1892994"/>
                  </a:lnTo>
                  <a:lnTo>
                    <a:pt x="0" y="1892994"/>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2709333" cy="1950144"/>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356028" y="432386"/>
            <a:ext cx="5987579" cy="5292641"/>
          </a:xfrm>
          <a:prstGeom prst="rect">
            <a:avLst/>
          </a:prstGeom>
        </p:spPr>
        <p:txBody>
          <a:bodyPr anchor="t" rtlCol="false" tIns="0" lIns="0" bIns="0" rIns="0">
            <a:spAutoFit/>
          </a:bodyPr>
          <a:lstStyle/>
          <a:p>
            <a:pPr algn="l">
              <a:lnSpc>
                <a:spcPts val="6906"/>
              </a:lnSpc>
            </a:pPr>
            <a:r>
              <a:rPr lang="en-US" sz="6112">
                <a:solidFill>
                  <a:srgbClr val="FFFFFF"/>
                </a:solidFill>
                <a:latin typeface="Archivo Black"/>
                <a:ea typeface="Archivo Black"/>
                <a:cs typeface="Archivo Black"/>
                <a:sym typeface="Archivo Black"/>
              </a:rPr>
              <a:t>Scaling of the Image ( Upscaling and Downscaling)</a:t>
            </a:r>
          </a:p>
          <a:p>
            <a:pPr algn="l">
              <a:lnSpc>
                <a:spcPts val="6906"/>
              </a:lnSpc>
            </a:pPr>
            <a:r>
              <a:rPr lang="en-US" sz="6112">
                <a:solidFill>
                  <a:srgbClr val="FFFFFF"/>
                </a:solidFill>
                <a:latin typeface="Archivo Black"/>
                <a:ea typeface="Archivo Black"/>
                <a:cs typeface="Archivo Black"/>
                <a:sym typeface="Archivo Black"/>
              </a:rPr>
              <a:t>Code :</a:t>
            </a:r>
          </a:p>
        </p:txBody>
      </p:sp>
      <p:sp>
        <p:nvSpPr>
          <p:cNvPr name="TextBox 6" id="6"/>
          <p:cNvSpPr txBox="true"/>
          <p:nvPr/>
        </p:nvSpPr>
        <p:spPr>
          <a:xfrm rot="0">
            <a:off x="7758394" y="308561"/>
            <a:ext cx="9751946" cy="10079908"/>
          </a:xfrm>
          <a:prstGeom prst="rect">
            <a:avLst/>
          </a:prstGeom>
        </p:spPr>
        <p:txBody>
          <a:bodyPr anchor="t" rtlCol="false" tIns="0" lIns="0" bIns="0" rIns="0">
            <a:spAutoFit/>
          </a:bodyPr>
          <a:lstStyle/>
          <a:p>
            <a:pPr algn="l">
              <a:lnSpc>
                <a:spcPts val="3807"/>
              </a:lnSpc>
            </a:pPr>
          </a:p>
          <a:p>
            <a:pPr algn="l">
              <a:lnSpc>
                <a:spcPts val="3807"/>
              </a:lnSpc>
            </a:pPr>
            <a:r>
              <a:rPr lang="en-US" sz="2862" spc="171">
                <a:solidFill>
                  <a:srgbClr val="000000"/>
                </a:solidFill>
                <a:latin typeface="Arial"/>
                <a:ea typeface="Arial"/>
                <a:cs typeface="Arial"/>
                <a:sym typeface="Arial"/>
              </a:rPr>
              <a:t>im</a:t>
            </a:r>
            <a:r>
              <a:rPr lang="en-US" sz="2862" spc="171">
                <a:solidFill>
                  <a:srgbClr val="000000"/>
                </a:solidFill>
                <a:latin typeface="Arial"/>
                <a:ea typeface="Arial"/>
                <a:cs typeface="Arial"/>
                <a:sym typeface="Arial"/>
              </a:rPr>
              <a:t>age_resize_down = cv2.resize(img1, dimension_down)</a:t>
            </a:r>
          </a:p>
          <a:p>
            <a:pPr algn="l">
              <a:lnSpc>
                <a:spcPts val="3807"/>
              </a:lnSpc>
            </a:pPr>
          </a:p>
          <a:p>
            <a:pPr algn="l">
              <a:lnSpc>
                <a:spcPts val="3807"/>
              </a:lnSpc>
            </a:pPr>
            <a:r>
              <a:rPr lang="en-US" sz="2862" spc="171">
                <a:solidFill>
                  <a:srgbClr val="000000"/>
                </a:solidFill>
                <a:latin typeface="Arial"/>
                <a:ea typeface="Arial"/>
                <a:cs typeface="Arial"/>
                <a:sym typeface="Arial"/>
              </a:rPr>
              <a:t>cv2.imshow("Downscaled Images", image_resize_down)</a:t>
            </a:r>
          </a:p>
          <a:p>
            <a:pPr algn="l">
              <a:lnSpc>
                <a:spcPts val="3807"/>
              </a:lnSpc>
            </a:pPr>
            <a:r>
              <a:rPr lang="en-US" sz="2862" spc="171">
                <a:solidFill>
                  <a:srgbClr val="000000"/>
                </a:solidFill>
                <a:latin typeface="Arial"/>
                <a:ea typeface="Arial"/>
                <a:cs typeface="Arial"/>
                <a:sym typeface="Arial"/>
              </a:rPr>
              <a:t>cv2.waitKey(0)</a:t>
            </a:r>
          </a:p>
          <a:p>
            <a:pPr algn="l">
              <a:lnSpc>
                <a:spcPts val="3807"/>
              </a:lnSpc>
            </a:pPr>
            <a:r>
              <a:rPr lang="en-US" sz="2862" spc="171">
                <a:solidFill>
                  <a:srgbClr val="000000"/>
                </a:solidFill>
                <a:latin typeface="Arial"/>
                <a:ea typeface="Arial"/>
                <a:cs typeface="Arial"/>
                <a:sym typeface="Arial"/>
              </a:rPr>
              <a:t>cv2.destroyAllWindows()</a:t>
            </a:r>
          </a:p>
          <a:p>
            <a:pPr algn="l">
              <a:lnSpc>
                <a:spcPts val="3807"/>
              </a:lnSpc>
            </a:pPr>
          </a:p>
          <a:p>
            <a:pPr algn="l">
              <a:lnSpc>
                <a:spcPts val="3807"/>
              </a:lnSpc>
            </a:pPr>
            <a:r>
              <a:rPr lang="en-US" sz="2862" spc="171">
                <a:solidFill>
                  <a:srgbClr val="000000"/>
                </a:solidFill>
                <a:latin typeface="Arial"/>
                <a:ea typeface="Arial"/>
                <a:cs typeface="Arial"/>
                <a:sym typeface="Arial"/>
              </a:rPr>
              <a:t># downscaling the image by recommended method for downscaling - cv2.INTER_AREA</a:t>
            </a:r>
          </a:p>
          <a:p>
            <a:pPr algn="l">
              <a:lnSpc>
                <a:spcPts val="3807"/>
              </a:lnSpc>
            </a:pPr>
            <a:r>
              <a:rPr lang="en-US" sz="2862" spc="171">
                <a:solidFill>
                  <a:srgbClr val="000000"/>
                </a:solidFill>
                <a:latin typeface="Arial"/>
                <a:ea typeface="Arial"/>
                <a:cs typeface="Arial"/>
                <a:sym typeface="Arial"/>
              </a:rPr>
              <a:t>imag</a:t>
            </a:r>
            <a:r>
              <a:rPr lang="en-US" sz="2862" spc="171">
                <a:solidFill>
                  <a:srgbClr val="000000"/>
                </a:solidFill>
                <a:latin typeface="Arial"/>
                <a:ea typeface="Arial"/>
                <a:cs typeface="Arial"/>
                <a:sym typeface="Arial"/>
              </a:rPr>
              <a:t>e_resize_down2 = cv2.resize(img1, d</a:t>
            </a:r>
            <a:r>
              <a:rPr lang="en-US" sz="2862" spc="171">
                <a:solidFill>
                  <a:srgbClr val="000000"/>
                </a:solidFill>
                <a:latin typeface="Arial"/>
                <a:ea typeface="Arial"/>
                <a:cs typeface="Arial"/>
                <a:sym typeface="Arial"/>
              </a:rPr>
              <a:t>imension_down, interpolation = cv2.INTER_AREA)</a:t>
            </a:r>
          </a:p>
          <a:p>
            <a:pPr algn="l">
              <a:lnSpc>
                <a:spcPts val="3807"/>
              </a:lnSpc>
            </a:pPr>
            <a:r>
              <a:rPr lang="en-US" sz="2862" spc="171">
                <a:solidFill>
                  <a:srgbClr val="000000"/>
                </a:solidFill>
                <a:latin typeface="Arial"/>
                <a:ea typeface="Arial"/>
                <a:cs typeface="Arial"/>
                <a:sym typeface="Arial"/>
              </a:rPr>
              <a:t>cv2.imshow("Downscaled Images By Recommended Method ( cv2.INTER_AREA )", image_resize_down2)</a:t>
            </a:r>
          </a:p>
          <a:p>
            <a:pPr algn="l">
              <a:lnSpc>
                <a:spcPts val="3807"/>
              </a:lnSpc>
            </a:pPr>
            <a:r>
              <a:rPr lang="en-US" sz="2862" spc="171">
                <a:solidFill>
                  <a:srgbClr val="000000"/>
                </a:solidFill>
                <a:latin typeface="Arial"/>
                <a:ea typeface="Arial"/>
                <a:cs typeface="Arial"/>
                <a:sym typeface="Arial"/>
              </a:rPr>
              <a:t>cv2.w</a:t>
            </a:r>
            <a:r>
              <a:rPr lang="en-US" sz="2862" spc="171">
                <a:solidFill>
                  <a:srgbClr val="000000"/>
                </a:solidFill>
                <a:latin typeface="Arial"/>
                <a:ea typeface="Arial"/>
                <a:cs typeface="Arial"/>
                <a:sym typeface="Arial"/>
              </a:rPr>
              <a:t>aitKey(0)</a:t>
            </a:r>
          </a:p>
          <a:p>
            <a:pPr algn="l">
              <a:lnSpc>
                <a:spcPts val="3807"/>
              </a:lnSpc>
            </a:pPr>
            <a:r>
              <a:rPr lang="en-US" sz="2862" spc="171">
                <a:solidFill>
                  <a:srgbClr val="000000"/>
                </a:solidFill>
                <a:latin typeface="Arial"/>
                <a:ea typeface="Arial"/>
                <a:cs typeface="Arial"/>
                <a:sym typeface="Arial"/>
              </a:rPr>
              <a:t>cv2.destroyAllWindows()</a:t>
            </a:r>
          </a:p>
          <a:p>
            <a:pPr algn="l">
              <a:lnSpc>
                <a:spcPts val="3807"/>
              </a:lnSpc>
            </a:pPr>
          </a:p>
          <a:p>
            <a:pPr algn="l">
              <a:lnSpc>
                <a:spcPts val="3807"/>
              </a:lnSpc>
            </a:pPr>
            <a:r>
              <a:rPr lang="en-US" sz="2862" spc="171">
                <a:solidFill>
                  <a:srgbClr val="000000"/>
                </a:solidFill>
                <a:latin typeface="Arial"/>
                <a:ea typeface="Arial"/>
                <a:cs typeface="Arial"/>
                <a:sym typeface="Arial"/>
              </a:rPr>
              <a:t># propertion of upsc</a:t>
            </a:r>
            <a:r>
              <a:rPr lang="en-US" sz="2862" spc="171">
                <a:solidFill>
                  <a:srgbClr val="000000"/>
                </a:solidFill>
                <a:latin typeface="Arial"/>
                <a:ea typeface="Arial"/>
                <a:cs typeface="Arial"/>
                <a:sym typeface="Arial"/>
              </a:rPr>
              <a:t>alin</a:t>
            </a:r>
            <a:r>
              <a:rPr lang="en-US" sz="2862" spc="171">
                <a:solidFill>
                  <a:srgbClr val="000000"/>
                </a:solidFill>
                <a:latin typeface="Arial"/>
                <a:ea typeface="Arial"/>
                <a:cs typeface="Arial"/>
                <a:sym typeface="Arial"/>
              </a:rPr>
              <a:t>g </a:t>
            </a:r>
          </a:p>
          <a:p>
            <a:pPr algn="l">
              <a:lnSpc>
                <a:spcPts val="3807"/>
              </a:lnSpc>
            </a:pPr>
            <a:r>
              <a:rPr lang="en-US" sz="2862" spc="171">
                <a:solidFill>
                  <a:srgbClr val="000000"/>
                </a:solidFill>
                <a:latin typeface="Arial"/>
                <a:ea typeface="Arial"/>
                <a:cs typeface="Arial"/>
                <a:sym typeface="Arial"/>
              </a:rPr>
              <a:t>upscal</a:t>
            </a:r>
            <a:r>
              <a:rPr lang="en-US" sz="2862" spc="171">
                <a:solidFill>
                  <a:srgbClr val="000000"/>
                </a:solidFill>
                <a:latin typeface="Arial"/>
                <a:ea typeface="Arial"/>
                <a:cs typeface="Arial"/>
                <a:sym typeface="Arial"/>
              </a:rPr>
              <a:t>e_pt = 300</a:t>
            </a:r>
          </a:p>
          <a:p>
            <a:pPr algn="l">
              <a:lnSpc>
                <a:spcPts val="3807"/>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6715385" y="5414453"/>
            <a:ext cx="18277775" cy="4847005"/>
            <a:chOff x="0" y="0"/>
            <a:chExt cx="4813900" cy="1276578"/>
          </a:xfrm>
        </p:grpSpPr>
        <p:sp>
          <p:nvSpPr>
            <p:cNvPr name="Freeform 3" id="3"/>
            <p:cNvSpPr/>
            <p:nvPr/>
          </p:nvSpPr>
          <p:spPr>
            <a:xfrm flipH="false" flipV="false" rot="0">
              <a:off x="0" y="0"/>
              <a:ext cx="4813900" cy="1276578"/>
            </a:xfrm>
            <a:custGeom>
              <a:avLst/>
              <a:gdLst/>
              <a:ahLst/>
              <a:cxnLst/>
              <a:rect r="r" b="b" t="t" l="l"/>
              <a:pathLst>
                <a:path h="1276578" w="4813900">
                  <a:moveTo>
                    <a:pt x="0" y="0"/>
                  </a:moveTo>
                  <a:lnTo>
                    <a:pt x="4813900" y="0"/>
                  </a:lnTo>
                  <a:lnTo>
                    <a:pt x="4813900" y="1276578"/>
                  </a:lnTo>
                  <a:lnTo>
                    <a:pt x="0" y="1276578"/>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1333728"/>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028700" y="1028700"/>
            <a:ext cx="5455920" cy="7812815"/>
            <a:chOff x="0" y="0"/>
            <a:chExt cx="845265" cy="1210409"/>
          </a:xfrm>
        </p:grpSpPr>
        <p:sp>
          <p:nvSpPr>
            <p:cNvPr name="Freeform 6" id="6"/>
            <p:cNvSpPr/>
            <p:nvPr/>
          </p:nvSpPr>
          <p:spPr>
            <a:xfrm flipH="false" flipV="false" rot="0">
              <a:off x="0" y="0"/>
              <a:ext cx="845265" cy="1210409"/>
            </a:xfrm>
            <a:custGeom>
              <a:avLst/>
              <a:gdLst/>
              <a:ahLst/>
              <a:cxnLst/>
              <a:rect r="r" b="b" t="t" l="l"/>
              <a:pathLst>
                <a:path h="1210409" w="845265">
                  <a:moveTo>
                    <a:pt x="83721" y="0"/>
                  </a:moveTo>
                  <a:lnTo>
                    <a:pt x="761544" y="0"/>
                  </a:lnTo>
                  <a:cubicBezTo>
                    <a:pt x="807782" y="0"/>
                    <a:pt x="845265" y="37483"/>
                    <a:pt x="845265" y="83721"/>
                  </a:cubicBezTo>
                  <a:lnTo>
                    <a:pt x="845265" y="1126689"/>
                  </a:lnTo>
                  <a:cubicBezTo>
                    <a:pt x="845265" y="1148893"/>
                    <a:pt x="836444" y="1170188"/>
                    <a:pt x="820744" y="1185888"/>
                  </a:cubicBezTo>
                  <a:cubicBezTo>
                    <a:pt x="805043" y="1201589"/>
                    <a:pt x="783748" y="1210409"/>
                    <a:pt x="761544" y="1210409"/>
                  </a:cubicBezTo>
                  <a:lnTo>
                    <a:pt x="83721" y="1210409"/>
                  </a:lnTo>
                  <a:cubicBezTo>
                    <a:pt x="61517" y="1210409"/>
                    <a:pt x="40222" y="1201589"/>
                    <a:pt x="24521" y="1185888"/>
                  </a:cubicBezTo>
                  <a:cubicBezTo>
                    <a:pt x="8821" y="1170188"/>
                    <a:pt x="0" y="1148893"/>
                    <a:pt x="0" y="1126689"/>
                  </a:cubicBezTo>
                  <a:lnTo>
                    <a:pt x="0" y="83721"/>
                  </a:lnTo>
                  <a:cubicBezTo>
                    <a:pt x="0" y="61517"/>
                    <a:pt x="8821" y="40222"/>
                    <a:pt x="24521" y="24521"/>
                  </a:cubicBezTo>
                  <a:cubicBezTo>
                    <a:pt x="40222" y="8821"/>
                    <a:pt x="61517" y="0"/>
                    <a:pt x="83721" y="0"/>
                  </a:cubicBezTo>
                  <a:close/>
                </a:path>
              </a:pathLst>
            </a:custGeom>
            <a:blipFill>
              <a:blip r:embed="rId2"/>
              <a:stretch>
                <a:fillRect l="-925" t="0" r="-925" b="0"/>
              </a:stretch>
            </a:blipFill>
          </p:spPr>
        </p:sp>
      </p:grpSp>
      <p:sp>
        <p:nvSpPr>
          <p:cNvPr name="TextBox 7" id="7"/>
          <p:cNvSpPr txBox="true"/>
          <p:nvPr/>
        </p:nvSpPr>
        <p:spPr>
          <a:xfrm rot="0">
            <a:off x="7908627" y="1047750"/>
            <a:ext cx="8773902" cy="149309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 Splitting &amp; Merging Color Channels</a:t>
            </a:r>
          </a:p>
        </p:txBody>
      </p:sp>
      <p:sp>
        <p:nvSpPr>
          <p:cNvPr name="TextBox 8" id="8"/>
          <p:cNvSpPr txBox="true"/>
          <p:nvPr/>
        </p:nvSpPr>
        <p:spPr>
          <a:xfrm rot="0">
            <a:off x="7038182" y="2617402"/>
            <a:ext cx="10221118" cy="7966789"/>
          </a:xfrm>
          <a:prstGeom prst="rect">
            <a:avLst/>
          </a:prstGeom>
        </p:spPr>
        <p:txBody>
          <a:bodyPr anchor="t" rtlCol="false" tIns="0" lIns="0" bIns="0" rIns="0">
            <a:spAutoFit/>
          </a:bodyPr>
          <a:lstStyle/>
          <a:p>
            <a:pPr algn="l">
              <a:lnSpc>
                <a:spcPts val="3919"/>
              </a:lnSpc>
            </a:pPr>
            <a:r>
              <a:rPr lang="en-US" sz="2799" spc="167" b="true">
                <a:solidFill>
                  <a:srgbClr val="000000"/>
                </a:solidFill>
                <a:latin typeface="Arial Bold"/>
                <a:ea typeface="Arial Bold"/>
                <a:cs typeface="Arial Bold"/>
                <a:sym typeface="Arial Bold"/>
              </a:rPr>
              <a:t>Splitting: </a:t>
            </a:r>
            <a:r>
              <a:rPr lang="en-US" sz="2799" spc="167">
                <a:solidFill>
                  <a:srgbClr val="000000"/>
                </a:solidFill>
                <a:latin typeface="Arial"/>
                <a:ea typeface="Arial"/>
                <a:cs typeface="Arial"/>
                <a:sym typeface="Arial"/>
              </a:rPr>
              <a:t>Digital images in OpenCV are typically in BGR (Blue, Green, Red) format.</a:t>
            </a:r>
          </a:p>
          <a:p>
            <a:pPr algn="l" marL="604519" indent="-302260" lvl="1">
              <a:lnSpc>
                <a:spcPts val="3919"/>
              </a:lnSpc>
              <a:buFont typeface="Arial"/>
              <a:buChar char="•"/>
            </a:pPr>
            <a:r>
              <a:rPr lang="en-US" sz="2799" spc="167">
                <a:solidFill>
                  <a:srgbClr val="000000"/>
                </a:solidFill>
                <a:latin typeface="Arial"/>
                <a:ea typeface="Arial"/>
                <a:cs typeface="Arial"/>
                <a:sym typeface="Arial"/>
              </a:rPr>
              <a:t>Using cv2.split(image), we extract each channel separately.</a:t>
            </a:r>
          </a:p>
          <a:p>
            <a:pPr algn="l" marL="604519" indent="-302260" lvl="1">
              <a:lnSpc>
                <a:spcPts val="3919"/>
              </a:lnSpc>
              <a:buFont typeface="Arial"/>
              <a:buChar char="•"/>
            </a:pPr>
            <a:r>
              <a:rPr lang="en-US" sz="2799" spc="167">
                <a:solidFill>
                  <a:srgbClr val="000000"/>
                </a:solidFill>
                <a:latin typeface="Arial"/>
                <a:ea typeface="Arial"/>
                <a:cs typeface="Arial"/>
                <a:sym typeface="Arial"/>
              </a:rPr>
              <a:t>This helps analyze the individual contribution of each color channel.</a:t>
            </a:r>
          </a:p>
          <a:p>
            <a:pPr algn="l">
              <a:lnSpc>
                <a:spcPts val="3919"/>
              </a:lnSpc>
            </a:pPr>
          </a:p>
          <a:p>
            <a:pPr algn="l">
              <a:lnSpc>
                <a:spcPts val="3919"/>
              </a:lnSpc>
            </a:pPr>
            <a:r>
              <a:rPr lang="en-US" sz="2799" spc="167" b="true">
                <a:solidFill>
                  <a:srgbClr val="000000"/>
                </a:solidFill>
                <a:latin typeface="Arial Bold"/>
                <a:ea typeface="Arial Bold"/>
                <a:cs typeface="Arial Bold"/>
                <a:sym typeface="Arial Bold"/>
              </a:rPr>
              <a:t>Merging: </a:t>
            </a:r>
            <a:r>
              <a:rPr lang="en-US" sz="2799" spc="167">
                <a:solidFill>
                  <a:srgbClr val="000000"/>
                </a:solidFill>
                <a:latin typeface="Arial"/>
                <a:ea typeface="Arial"/>
                <a:cs typeface="Arial"/>
                <a:sym typeface="Arial"/>
              </a:rPr>
              <a:t>After processing channels individually, cv2.merge((b, g, r)) can recombine them.</a:t>
            </a:r>
          </a:p>
          <a:p>
            <a:pPr algn="l" marL="604519" indent="-302260" lvl="1">
              <a:lnSpc>
                <a:spcPts val="3919"/>
              </a:lnSpc>
              <a:buFont typeface="Arial"/>
              <a:buChar char="•"/>
            </a:pPr>
            <a:r>
              <a:rPr lang="en-US" sz="2799" spc="167">
                <a:solidFill>
                  <a:srgbClr val="000000"/>
                </a:solidFill>
                <a:latin typeface="Arial"/>
                <a:ea typeface="Arial"/>
                <a:cs typeface="Arial"/>
                <a:sym typeface="Arial"/>
              </a:rPr>
              <a:t>Important in color enhancement, thresholding per channel, and histogram analysis.</a:t>
            </a:r>
          </a:p>
          <a:p>
            <a:pPr algn="l">
              <a:lnSpc>
                <a:spcPts val="3919"/>
              </a:lnSpc>
            </a:pPr>
          </a:p>
          <a:p>
            <a:pPr algn="l">
              <a:lnSpc>
                <a:spcPts val="3919"/>
              </a:lnSpc>
            </a:pPr>
            <a:r>
              <a:rPr lang="en-US" sz="2799" spc="167" b="true">
                <a:solidFill>
                  <a:srgbClr val="000000"/>
                </a:solidFill>
                <a:latin typeface="Arial Bold"/>
                <a:ea typeface="Arial Bold"/>
                <a:cs typeface="Arial Bold"/>
                <a:sym typeface="Arial Bold"/>
              </a:rPr>
              <a:t>Applications:</a:t>
            </a:r>
          </a:p>
          <a:p>
            <a:pPr algn="l" marL="604519" indent="-302260" lvl="1">
              <a:lnSpc>
                <a:spcPts val="3919"/>
              </a:lnSpc>
              <a:buFont typeface="Arial"/>
              <a:buChar char="•"/>
            </a:pPr>
            <a:r>
              <a:rPr lang="en-US" sz="2799" spc="167">
                <a:solidFill>
                  <a:srgbClr val="000000"/>
                </a:solidFill>
                <a:latin typeface="Arial"/>
                <a:ea typeface="Arial"/>
                <a:cs typeface="Arial"/>
                <a:sym typeface="Arial"/>
              </a:rPr>
              <a:t>Skin tone detection, vegetation analysis, color filtering.</a:t>
            </a:r>
          </a:p>
          <a:p>
            <a:pPr algn="l">
              <a:lnSpc>
                <a:spcPts val="3919"/>
              </a:lnSpc>
            </a:pP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9550769" y="1549769"/>
            <a:ext cx="10287000" cy="7187461"/>
            <a:chOff x="0" y="0"/>
            <a:chExt cx="2709333" cy="1892994"/>
          </a:xfrm>
        </p:grpSpPr>
        <p:sp>
          <p:nvSpPr>
            <p:cNvPr name="Freeform 3" id="3"/>
            <p:cNvSpPr/>
            <p:nvPr/>
          </p:nvSpPr>
          <p:spPr>
            <a:xfrm flipH="false" flipV="false" rot="0">
              <a:off x="0" y="0"/>
              <a:ext cx="2709333" cy="1892994"/>
            </a:xfrm>
            <a:custGeom>
              <a:avLst/>
              <a:gdLst/>
              <a:ahLst/>
              <a:cxnLst/>
              <a:rect r="r" b="b" t="t" l="l"/>
              <a:pathLst>
                <a:path h="1892994" w="2709333">
                  <a:moveTo>
                    <a:pt x="0" y="0"/>
                  </a:moveTo>
                  <a:lnTo>
                    <a:pt x="2709333" y="0"/>
                  </a:lnTo>
                  <a:lnTo>
                    <a:pt x="2709333" y="1892994"/>
                  </a:lnTo>
                  <a:lnTo>
                    <a:pt x="0" y="1892994"/>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2709333" cy="1950144"/>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Freeform 5" id="5"/>
          <p:cNvSpPr/>
          <p:nvPr/>
        </p:nvSpPr>
        <p:spPr>
          <a:xfrm flipH="false" flipV="false" rot="0">
            <a:off x="10695053" y="8944804"/>
            <a:ext cx="2231893" cy="2057400"/>
          </a:xfrm>
          <a:custGeom>
            <a:avLst/>
            <a:gdLst/>
            <a:ahLst/>
            <a:cxnLst/>
            <a:rect r="r" b="b" t="t" l="l"/>
            <a:pathLst>
              <a:path h="2057400" w="2231893">
                <a:moveTo>
                  <a:pt x="0" y="0"/>
                </a:moveTo>
                <a:lnTo>
                  <a:pt x="2231894" y="0"/>
                </a:lnTo>
                <a:lnTo>
                  <a:pt x="2231894"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1415914" y="432386"/>
            <a:ext cx="5987579" cy="5292641"/>
          </a:xfrm>
          <a:prstGeom prst="rect">
            <a:avLst/>
          </a:prstGeom>
        </p:spPr>
        <p:txBody>
          <a:bodyPr anchor="t" rtlCol="false" tIns="0" lIns="0" bIns="0" rIns="0">
            <a:spAutoFit/>
          </a:bodyPr>
          <a:lstStyle/>
          <a:p>
            <a:pPr algn="l">
              <a:lnSpc>
                <a:spcPts val="6906"/>
              </a:lnSpc>
            </a:pPr>
            <a:r>
              <a:rPr lang="en-US" sz="6112">
                <a:solidFill>
                  <a:srgbClr val="FFFFFF"/>
                </a:solidFill>
                <a:latin typeface="Archivo Black"/>
                <a:ea typeface="Archivo Black"/>
                <a:cs typeface="Archivo Black"/>
                <a:sym typeface="Archivo Black"/>
              </a:rPr>
              <a:t>Scaling of the Image ( Upscaling and Downscaling)</a:t>
            </a:r>
          </a:p>
          <a:p>
            <a:pPr algn="l">
              <a:lnSpc>
                <a:spcPts val="6906"/>
              </a:lnSpc>
            </a:pPr>
            <a:r>
              <a:rPr lang="en-US" sz="6112">
                <a:solidFill>
                  <a:srgbClr val="FFFFFF"/>
                </a:solidFill>
                <a:latin typeface="Archivo Black"/>
                <a:ea typeface="Archivo Black"/>
                <a:cs typeface="Archivo Black"/>
                <a:sym typeface="Archivo Black"/>
              </a:rPr>
              <a:t>Code : </a:t>
            </a:r>
          </a:p>
        </p:txBody>
      </p:sp>
      <p:sp>
        <p:nvSpPr>
          <p:cNvPr name="TextBox 7" id="7"/>
          <p:cNvSpPr txBox="true"/>
          <p:nvPr/>
        </p:nvSpPr>
        <p:spPr>
          <a:xfrm rot="0">
            <a:off x="391789" y="-104775"/>
            <a:ext cx="9751946" cy="10557165"/>
          </a:xfrm>
          <a:prstGeom prst="rect">
            <a:avLst/>
          </a:prstGeom>
        </p:spPr>
        <p:txBody>
          <a:bodyPr anchor="t" rtlCol="false" tIns="0" lIns="0" bIns="0" rIns="0">
            <a:spAutoFit/>
          </a:bodyPr>
          <a:lstStyle/>
          <a:p>
            <a:pPr algn="l">
              <a:lnSpc>
                <a:spcPts val="3807"/>
              </a:lnSpc>
            </a:pPr>
          </a:p>
          <a:p>
            <a:pPr algn="l">
              <a:lnSpc>
                <a:spcPts val="3807"/>
              </a:lnSpc>
            </a:pPr>
            <a:r>
              <a:rPr lang="en-US" sz="2862" spc="171">
                <a:solidFill>
                  <a:srgbClr val="000000"/>
                </a:solidFill>
                <a:latin typeface="Arial"/>
                <a:ea typeface="Arial"/>
                <a:cs typeface="Arial"/>
                <a:sym typeface="Arial"/>
              </a:rPr>
              <a:t># upscaling points </a:t>
            </a:r>
          </a:p>
          <a:p>
            <a:pPr algn="l">
              <a:lnSpc>
                <a:spcPts val="3807"/>
              </a:lnSpc>
            </a:pPr>
            <a:r>
              <a:rPr lang="en-US" sz="2862" spc="171">
                <a:solidFill>
                  <a:srgbClr val="000000"/>
                </a:solidFill>
                <a:latin typeface="Arial"/>
                <a:ea typeface="Arial"/>
                <a:cs typeface="Arial"/>
                <a:sym typeface="Arial"/>
              </a:rPr>
              <a:t>height_down2 = int(</a:t>
            </a:r>
            <a:r>
              <a:rPr lang="en-US" sz="2862" spc="171">
                <a:solidFill>
                  <a:srgbClr val="000000"/>
                </a:solidFill>
                <a:latin typeface="Arial"/>
                <a:ea typeface="Arial"/>
                <a:cs typeface="Arial"/>
                <a:sym typeface="Arial"/>
              </a:rPr>
              <a:t>img1.shape[0] * upscale_pt / 100)</a:t>
            </a:r>
          </a:p>
          <a:p>
            <a:pPr algn="l">
              <a:lnSpc>
                <a:spcPts val="3807"/>
              </a:lnSpc>
            </a:pPr>
            <a:r>
              <a:rPr lang="en-US" sz="2862" spc="171">
                <a:solidFill>
                  <a:srgbClr val="000000"/>
                </a:solidFill>
                <a:latin typeface="Arial"/>
                <a:ea typeface="Arial"/>
                <a:cs typeface="Arial"/>
                <a:sym typeface="Arial"/>
              </a:rPr>
              <a:t>wdth_down2 = int(img1.shape[1] * upscale_pt / 100)</a:t>
            </a:r>
          </a:p>
          <a:p>
            <a:pPr algn="l">
              <a:lnSpc>
                <a:spcPts val="3807"/>
              </a:lnSpc>
            </a:pPr>
            <a:r>
              <a:rPr lang="en-US" sz="2862" spc="171">
                <a:solidFill>
                  <a:srgbClr val="000000"/>
                </a:solidFill>
                <a:latin typeface="Arial"/>
                <a:ea typeface="Arial"/>
                <a:cs typeface="Arial"/>
                <a:sym typeface="Arial"/>
              </a:rPr>
              <a:t>d</a:t>
            </a:r>
            <a:r>
              <a:rPr lang="en-US" sz="2862" spc="171">
                <a:solidFill>
                  <a:srgbClr val="000000"/>
                </a:solidFill>
                <a:latin typeface="Arial"/>
                <a:ea typeface="Arial"/>
                <a:cs typeface="Arial"/>
                <a:sym typeface="Arial"/>
              </a:rPr>
              <a:t>imension_up = (wdth_down2, height_down2)</a:t>
            </a:r>
          </a:p>
          <a:p>
            <a:pPr algn="l">
              <a:lnSpc>
                <a:spcPts val="3807"/>
              </a:lnSpc>
            </a:pPr>
          </a:p>
          <a:p>
            <a:pPr algn="l">
              <a:lnSpc>
                <a:spcPts val="3807"/>
              </a:lnSpc>
            </a:pPr>
            <a:r>
              <a:rPr lang="en-US" sz="2862" spc="171">
                <a:solidFill>
                  <a:srgbClr val="000000"/>
                </a:solidFill>
                <a:latin typeface="Arial"/>
                <a:ea typeface="Arial"/>
                <a:cs typeface="Arial"/>
                <a:sym typeface="Arial"/>
              </a:rPr>
              <a:t>image_resize_up = cv2.resize(img1, dimension_up)</a:t>
            </a:r>
          </a:p>
          <a:p>
            <a:pPr algn="l">
              <a:lnSpc>
                <a:spcPts val="3807"/>
              </a:lnSpc>
            </a:pPr>
          </a:p>
          <a:p>
            <a:pPr algn="l">
              <a:lnSpc>
                <a:spcPts val="3807"/>
              </a:lnSpc>
            </a:pPr>
            <a:r>
              <a:rPr lang="en-US" sz="2862" spc="171">
                <a:solidFill>
                  <a:srgbClr val="000000"/>
                </a:solidFill>
                <a:latin typeface="Arial"/>
                <a:ea typeface="Arial"/>
                <a:cs typeface="Arial"/>
                <a:sym typeface="Arial"/>
              </a:rPr>
              <a:t>cv2.imshow("Upscaled Images", image_resize_up)</a:t>
            </a:r>
          </a:p>
          <a:p>
            <a:pPr algn="l">
              <a:lnSpc>
                <a:spcPts val="3807"/>
              </a:lnSpc>
            </a:pPr>
            <a:r>
              <a:rPr lang="en-US" sz="2862" spc="171">
                <a:solidFill>
                  <a:srgbClr val="000000"/>
                </a:solidFill>
                <a:latin typeface="Arial"/>
                <a:ea typeface="Arial"/>
                <a:cs typeface="Arial"/>
                <a:sym typeface="Arial"/>
              </a:rPr>
              <a:t>cv2.waitKey(0)</a:t>
            </a:r>
          </a:p>
          <a:p>
            <a:pPr algn="l">
              <a:lnSpc>
                <a:spcPts val="3807"/>
              </a:lnSpc>
            </a:pPr>
            <a:r>
              <a:rPr lang="en-US" sz="2862" spc="171">
                <a:solidFill>
                  <a:srgbClr val="000000"/>
                </a:solidFill>
                <a:latin typeface="Arial"/>
                <a:ea typeface="Arial"/>
                <a:cs typeface="Arial"/>
                <a:sym typeface="Arial"/>
              </a:rPr>
              <a:t>cv2.destroyAllWindows()</a:t>
            </a:r>
          </a:p>
          <a:p>
            <a:pPr algn="l">
              <a:lnSpc>
                <a:spcPts val="3807"/>
              </a:lnSpc>
            </a:pPr>
          </a:p>
          <a:p>
            <a:pPr algn="l">
              <a:lnSpc>
                <a:spcPts val="3807"/>
              </a:lnSpc>
            </a:pPr>
          </a:p>
          <a:p>
            <a:pPr algn="l">
              <a:lnSpc>
                <a:spcPts val="3807"/>
              </a:lnSpc>
            </a:pPr>
            <a:r>
              <a:rPr lang="en-US" sz="2862" spc="171">
                <a:solidFill>
                  <a:srgbClr val="000000"/>
                </a:solidFill>
                <a:latin typeface="Arial"/>
                <a:ea typeface="Arial"/>
                <a:cs typeface="Arial"/>
                <a:sym typeface="Arial"/>
              </a:rPr>
              <a:t># downscaling the image by recommended method for upscaling - cv2.INTER_CUBIC</a:t>
            </a:r>
          </a:p>
          <a:p>
            <a:pPr algn="l">
              <a:lnSpc>
                <a:spcPts val="3807"/>
              </a:lnSpc>
            </a:pPr>
            <a:r>
              <a:rPr lang="en-US" sz="2862" spc="171">
                <a:solidFill>
                  <a:srgbClr val="000000"/>
                </a:solidFill>
                <a:latin typeface="Arial"/>
                <a:ea typeface="Arial"/>
                <a:cs typeface="Arial"/>
                <a:sym typeface="Arial"/>
              </a:rPr>
              <a:t>image_resize_up2 = cv2.resize(img1, dimension_up, interpolation = cv2.INTER_CUBIC)</a:t>
            </a:r>
          </a:p>
          <a:p>
            <a:pPr algn="l">
              <a:lnSpc>
                <a:spcPts val="3807"/>
              </a:lnSpc>
            </a:pPr>
            <a:r>
              <a:rPr lang="en-US" sz="2862" spc="171">
                <a:solidFill>
                  <a:srgbClr val="000000"/>
                </a:solidFill>
                <a:latin typeface="Arial"/>
                <a:ea typeface="Arial"/>
                <a:cs typeface="Arial"/>
                <a:sym typeface="Arial"/>
              </a:rPr>
              <a:t>cv2.imshow("Upscaled Images By Recommended Method ( cv2.INTER_CUBIC )", image_resize_up2)</a:t>
            </a:r>
          </a:p>
          <a:p>
            <a:pPr algn="l">
              <a:lnSpc>
                <a:spcPts val="3807"/>
              </a:lnSpc>
            </a:pPr>
            <a:r>
              <a:rPr lang="en-US" sz="2862" spc="171">
                <a:solidFill>
                  <a:srgbClr val="000000"/>
                </a:solidFill>
                <a:latin typeface="Arial"/>
                <a:ea typeface="Arial"/>
                <a:cs typeface="Arial"/>
                <a:sym typeface="Arial"/>
              </a:rPr>
              <a:t>cv2.waitKey(0)</a:t>
            </a:r>
          </a:p>
          <a:p>
            <a:pPr algn="l">
              <a:lnSpc>
                <a:spcPts val="3807"/>
              </a:lnSpc>
            </a:pPr>
            <a:r>
              <a:rPr lang="en-US" sz="2862" spc="171">
                <a:solidFill>
                  <a:srgbClr val="000000"/>
                </a:solidFill>
                <a:latin typeface="Arial"/>
                <a:ea typeface="Arial"/>
                <a:cs typeface="Arial"/>
                <a:sym typeface="Arial"/>
              </a:rPr>
              <a:t>cv2.destroyAllWindows()</a:t>
            </a:r>
          </a:p>
          <a:p>
            <a:pPr algn="l">
              <a:lnSpc>
                <a:spcPts val="3807"/>
              </a:lnSpc>
            </a:pPr>
          </a:p>
        </p:txBody>
      </p:sp>
    </p:spTree>
  </p:cSld>
  <p:clrMapOvr>
    <a:masterClrMapping/>
  </p:clrMapOvr>
</p:sld>
</file>

<file path=ppt/slides/slide3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7259300" y="0"/>
            <a:ext cx="1028700" cy="10287000"/>
            <a:chOff x="0" y="0"/>
            <a:chExt cx="270933" cy="2709333"/>
          </a:xfrm>
        </p:grpSpPr>
        <p:sp>
          <p:nvSpPr>
            <p:cNvPr name="Freeform 3" id="3"/>
            <p:cNvSpPr/>
            <p:nvPr/>
          </p:nvSpPr>
          <p:spPr>
            <a:xfrm flipH="false" flipV="false" rot="0">
              <a:off x="0" y="0"/>
              <a:ext cx="270933" cy="2709333"/>
            </a:xfrm>
            <a:custGeom>
              <a:avLst/>
              <a:gdLst/>
              <a:ahLst/>
              <a:cxnLst/>
              <a:rect r="r" b="b" t="t" l="l"/>
              <a:pathLst>
                <a:path h="2709333" w="270933">
                  <a:moveTo>
                    <a:pt x="0" y="0"/>
                  </a:moveTo>
                  <a:lnTo>
                    <a:pt x="270933" y="0"/>
                  </a:lnTo>
                  <a:lnTo>
                    <a:pt x="270933" y="2709333"/>
                  </a:lnTo>
                  <a:lnTo>
                    <a:pt x="0" y="2709333"/>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270933" cy="2766483"/>
            </a:xfrm>
            <a:prstGeom prst="rect">
              <a:avLst/>
            </a:prstGeom>
          </p:spPr>
          <p:txBody>
            <a:bodyPr anchor="ctr" rtlCol="false" tIns="50800" lIns="50800" bIns="50800" rIns="50800"/>
            <a:lstStyle/>
            <a:p>
              <a:pPr algn="ctr" marL="0" indent="0" lvl="0">
                <a:lnSpc>
                  <a:spcPts val="3447"/>
                </a:lnSpc>
                <a:spcBef>
                  <a:spcPct val="0"/>
                </a:spcBef>
              </a:pPr>
            </a:p>
          </p:txBody>
        </p:sp>
      </p:grpSp>
      <p:graphicFrame>
        <p:nvGraphicFramePr>
          <p:cNvPr name="Table 5" id="5"/>
          <p:cNvGraphicFramePr>
            <a:graphicFrameLocks noGrp="true"/>
          </p:cNvGraphicFramePr>
          <p:nvPr/>
        </p:nvGraphicFramePr>
        <p:xfrm>
          <a:off x="849796" y="3067050"/>
          <a:ext cx="15180867" cy="6153150"/>
        </p:xfrm>
        <a:graphic>
          <a:graphicData uri="http://schemas.openxmlformats.org/drawingml/2006/table">
            <a:tbl>
              <a:tblPr/>
              <a:tblGrid>
                <a:gridCol w="5898173"/>
                <a:gridCol w="3613703"/>
                <a:gridCol w="5668991"/>
              </a:tblGrid>
              <a:tr h="1025525">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gradFill rotWithShape="true">
                      <a:gsLst>
                        <a:gs pos="0">
                          <a:srgbClr val="65CED1">
                            <a:alpha val="100000"/>
                          </a:srgbClr>
                        </a:gs>
                        <a:gs pos="100000">
                          <a:srgbClr val="000000">
                            <a:alpha val="100000"/>
                          </a:srgbClr>
                        </a:gs>
                      </a:gsLst>
                      <a:lin ang="2700000"/>
                    </a:gradFill>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gradFill rotWithShape="true">
                      <a:gsLst>
                        <a:gs pos="0">
                          <a:srgbClr val="65CED1">
                            <a:alpha val="100000"/>
                          </a:srgbClr>
                        </a:gs>
                        <a:gs pos="100000">
                          <a:srgbClr val="000000">
                            <a:alpha val="100000"/>
                          </a:srgbClr>
                        </a:gs>
                      </a:gsLst>
                      <a:lin ang="2700000"/>
                    </a:gradFill>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gradFill rotWithShape="true">
                      <a:gsLst>
                        <a:gs pos="0">
                          <a:srgbClr val="65CED1">
                            <a:alpha val="100000"/>
                          </a:srgbClr>
                        </a:gs>
                        <a:gs pos="100000">
                          <a:srgbClr val="000000">
                            <a:alpha val="100000"/>
                          </a:srgbClr>
                        </a:gs>
                      </a:gsLst>
                      <a:lin ang="2700000"/>
                    </a:gradFill>
                  </a:tcPr>
                </a:tc>
              </a:tr>
              <a:tr h="1025525">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5525">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5525">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5525">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5525">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6" id="6"/>
          <p:cNvSpPr txBox="true"/>
          <p:nvPr/>
        </p:nvSpPr>
        <p:spPr>
          <a:xfrm rot="0">
            <a:off x="1028700" y="1047750"/>
            <a:ext cx="12864846" cy="149309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Comparision Table of Interpolation Method</a:t>
            </a:r>
          </a:p>
        </p:txBody>
      </p:sp>
      <p:sp>
        <p:nvSpPr>
          <p:cNvPr name="TextBox 7" id="7"/>
          <p:cNvSpPr txBox="true"/>
          <p:nvPr/>
        </p:nvSpPr>
        <p:spPr>
          <a:xfrm rot="0">
            <a:off x="321340" y="3243144"/>
            <a:ext cx="6432423" cy="815318"/>
          </a:xfrm>
          <a:prstGeom prst="rect">
            <a:avLst/>
          </a:prstGeom>
        </p:spPr>
        <p:txBody>
          <a:bodyPr anchor="t" rtlCol="false" tIns="0" lIns="0" bIns="0" rIns="0">
            <a:spAutoFit/>
          </a:bodyPr>
          <a:lstStyle/>
          <a:p>
            <a:pPr algn="ctr">
              <a:lnSpc>
                <a:spcPts val="3164"/>
              </a:lnSpc>
            </a:pPr>
            <a:r>
              <a:rPr lang="en-US" sz="2800">
                <a:solidFill>
                  <a:srgbClr val="FFFFFF"/>
                </a:solidFill>
                <a:latin typeface="Archivo Black"/>
                <a:ea typeface="Archivo Black"/>
                <a:cs typeface="Archivo Black"/>
                <a:sym typeface="Archivo Black"/>
              </a:rPr>
              <a:t>Comparision Table of Interpolation Method</a:t>
            </a:r>
          </a:p>
        </p:txBody>
      </p:sp>
      <p:sp>
        <p:nvSpPr>
          <p:cNvPr name="TextBox 8" id="8"/>
          <p:cNvSpPr txBox="true"/>
          <p:nvPr/>
        </p:nvSpPr>
        <p:spPr>
          <a:xfrm rot="0">
            <a:off x="9901828" y="3443132"/>
            <a:ext cx="6432423" cy="415343"/>
          </a:xfrm>
          <a:prstGeom prst="rect">
            <a:avLst/>
          </a:prstGeom>
        </p:spPr>
        <p:txBody>
          <a:bodyPr anchor="t" rtlCol="false" tIns="0" lIns="0" bIns="0" rIns="0">
            <a:spAutoFit/>
          </a:bodyPr>
          <a:lstStyle/>
          <a:p>
            <a:pPr algn="ctr">
              <a:lnSpc>
                <a:spcPts val="3164"/>
              </a:lnSpc>
            </a:pPr>
            <a:r>
              <a:rPr lang="en-US" sz="2800">
                <a:solidFill>
                  <a:srgbClr val="FFFFFF"/>
                </a:solidFill>
                <a:latin typeface="Archivo Black"/>
                <a:ea typeface="Archivo Black"/>
                <a:cs typeface="Archivo Black"/>
                <a:sym typeface="Archivo Black"/>
              </a:rPr>
              <a:t>Use Case</a:t>
            </a:r>
          </a:p>
        </p:txBody>
      </p:sp>
      <p:sp>
        <p:nvSpPr>
          <p:cNvPr name="TextBox 9" id="9"/>
          <p:cNvSpPr txBox="true"/>
          <p:nvPr/>
        </p:nvSpPr>
        <p:spPr>
          <a:xfrm rot="0">
            <a:off x="5224018" y="3243144"/>
            <a:ext cx="6432423" cy="815318"/>
          </a:xfrm>
          <a:prstGeom prst="rect">
            <a:avLst/>
          </a:prstGeom>
        </p:spPr>
        <p:txBody>
          <a:bodyPr anchor="t" rtlCol="false" tIns="0" lIns="0" bIns="0" rIns="0">
            <a:spAutoFit/>
          </a:bodyPr>
          <a:lstStyle/>
          <a:p>
            <a:pPr algn="ctr">
              <a:lnSpc>
                <a:spcPts val="3164"/>
              </a:lnSpc>
            </a:pPr>
            <a:r>
              <a:rPr lang="en-US" sz="2800">
                <a:solidFill>
                  <a:srgbClr val="FFFFFF"/>
                </a:solidFill>
                <a:latin typeface="Archivo Black"/>
                <a:ea typeface="Archivo Black"/>
                <a:cs typeface="Archivo Black"/>
                <a:sym typeface="Archivo Black"/>
              </a:rPr>
              <a:t>Name in </a:t>
            </a:r>
          </a:p>
          <a:p>
            <a:pPr algn="ctr">
              <a:lnSpc>
                <a:spcPts val="3164"/>
              </a:lnSpc>
            </a:pPr>
            <a:r>
              <a:rPr lang="en-US" sz="2800">
                <a:solidFill>
                  <a:srgbClr val="FFFFFF"/>
                </a:solidFill>
                <a:latin typeface="Archivo Black"/>
                <a:ea typeface="Archivo Black"/>
                <a:cs typeface="Archivo Black"/>
                <a:sym typeface="Archivo Black"/>
              </a:rPr>
              <a:t>OpenCV</a:t>
            </a:r>
          </a:p>
        </p:txBody>
      </p:sp>
      <p:sp>
        <p:nvSpPr>
          <p:cNvPr name="TextBox 10" id="10"/>
          <p:cNvSpPr txBox="true"/>
          <p:nvPr/>
        </p:nvSpPr>
        <p:spPr>
          <a:xfrm rot="0">
            <a:off x="1813188" y="4427281"/>
            <a:ext cx="3429881" cy="481256"/>
          </a:xfrm>
          <a:prstGeom prst="rect">
            <a:avLst/>
          </a:prstGeom>
        </p:spPr>
        <p:txBody>
          <a:bodyPr anchor="t" rtlCol="false" tIns="0" lIns="0" bIns="0" rIns="0">
            <a:spAutoFit/>
          </a:bodyPr>
          <a:lstStyle/>
          <a:p>
            <a:pPr algn="l">
              <a:lnSpc>
                <a:spcPts val="3919"/>
              </a:lnSpc>
            </a:pPr>
            <a:r>
              <a:rPr lang="en-US" sz="2799" spc="167" b="true">
                <a:solidFill>
                  <a:srgbClr val="000000"/>
                </a:solidFill>
                <a:latin typeface="HK Grotesk Bold"/>
                <a:ea typeface="HK Grotesk Bold"/>
                <a:cs typeface="HK Grotesk Bold"/>
                <a:sym typeface="HK Grotesk Bold"/>
              </a:rPr>
              <a:t> N</a:t>
            </a:r>
            <a:r>
              <a:rPr lang="en-US" sz="2799" spc="167" b="true">
                <a:solidFill>
                  <a:srgbClr val="000000"/>
                </a:solidFill>
                <a:latin typeface="HK Grotesk Bold"/>
                <a:ea typeface="HK Grotesk Bold"/>
                <a:cs typeface="HK Grotesk Bold"/>
                <a:sym typeface="HK Grotesk Bold"/>
              </a:rPr>
              <a:t>earest Ne</a:t>
            </a:r>
            <a:r>
              <a:rPr lang="en-US" sz="2799" spc="167" b="true">
                <a:solidFill>
                  <a:srgbClr val="000000"/>
                </a:solidFill>
                <a:latin typeface="HK Grotesk Bold"/>
                <a:ea typeface="HK Grotesk Bold"/>
                <a:cs typeface="HK Grotesk Bold"/>
                <a:sym typeface="HK Grotesk Bold"/>
              </a:rPr>
              <a:t>ighb</a:t>
            </a:r>
            <a:r>
              <a:rPr lang="en-US" sz="2799" spc="167" b="true">
                <a:solidFill>
                  <a:srgbClr val="000000"/>
                </a:solidFill>
                <a:latin typeface="HK Grotesk Bold"/>
                <a:ea typeface="HK Grotesk Bold"/>
                <a:cs typeface="HK Grotesk Bold"/>
                <a:sym typeface="HK Grotesk Bold"/>
              </a:rPr>
              <a:t>or</a:t>
            </a:r>
          </a:p>
        </p:txBody>
      </p:sp>
      <p:sp>
        <p:nvSpPr>
          <p:cNvPr name="TextBox 11" id="11"/>
          <p:cNvSpPr txBox="true"/>
          <p:nvPr/>
        </p:nvSpPr>
        <p:spPr>
          <a:xfrm rot="0">
            <a:off x="1803663" y="5422886"/>
            <a:ext cx="3429881" cy="481256"/>
          </a:xfrm>
          <a:prstGeom prst="rect">
            <a:avLst/>
          </a:prstGeom>
        </p:spPr>
        <p:txBody>
          <a:bodyPr anchor="t" rtlCol="false" tIns="0" lIns="0" bIns="0" rIns="0">
            <a:spAutoFit/>
          </a:bodyPr>
          <a:lstStyle/>
          <a:p>
            <a:pPr algn="ctr">
              <a:lnSpc>
                <a:spcPts val="3919"/>
              </a:lnSpc>
            </a:pPr>
            <a:r>
              <a:rPr lang="en-US" b="true" sz="2799" spc="167">
                <a:solidFill>
                  <a:srgbClr val="000000"/>
                </a:solidFill>
                <a:latin typeface="HK Grotesk Bold"/>
                <a:ea typeface="HK Grotesk Bold"/>
                <a:cs typeface="HK Grotesk Bold"/>
                <a:sym typeface="HK Grotesk Bold"/>
              </a:rPr>
              <a:t>Bilinear</a:t>
            </a:r>
          </a:p>
        </p:txBody>
      </p:sp>
      <p:sp>
        <p:nvSpPr>
          <p:cNvPr name="TextBox 12" id="12"/>
          <p:cNvSpPr txBox="true"/>
          <p:nvPr/>
        </p:nvSpPr>
        <p:spPr>
          <a:xfrm rot="0">
            <a:off x="1822611" y="6418492"/>
            <a:ext cx="3429881" cy="481256"/>
          </a:xfrm>
          <a:prstGeom prst="rect">
            <a:avLst/>
          </a:prstGeom>
        </p:spPr>
        <p:txBody>
          <a:bodyPr anchor="t" rtlCol="false" tIns="0" lIns="0" bIns="0" rIns="0">
            <a:spAutoFit/>
          </a:bodyPr>
          <a:lstStyle/>
          <a:p>
            <a:pPr algn="ctr">
              <a:lnSpc>
                <a:spcPts val="3919"/>
              </a:lnSpc>
            </a:pPr>
            <a:r>
              <a:rPr lang="en-US" b="true" sz="2799" spc="167">
                <a:solidFill>
                  <a:srgbClr val="000000"/>
                </a:solidFill>
                <a:latin typeface="HK Grotesk Bold"/>
                <a:ea typeface="HK Grotesk Bold"/>
                <a:cs typeface="HK Grotesk Bold"/>
                <a:sym typeface="HK Grotesk Bold"/>
              </a:rPr>
              <a:t> Ar</a:t>
            </a:r>
            <a:r>
              <a:rPr lang="en-US" b="true" sz="2799" spc="167">
                <a:solidFill>
                  <a:srgbClr val="000000"/>
                </a:solidFill>
                <a:latin typeface="HK Grotesk Bold"/>
                <a:ea typeface="HK Grotesk Bold"/>
                <a:cs typeface="HK Grotesk Bold"/>
                <a:sym typeface="HK Grotesk Bold"/>
              </a:rPr>
              <a:t>ea-Based</a:t>
            </a:r>
          </a:p>
        </p:txBody>
      </p:sp>
      <p:sp>
        <p:nvSpPr>
          <p:cNvPr name="TextBox 13" id="13"/>
          <p:cNvSpPr txBox="true"/>
          <p:nvPr/>
        </p:nvSpPr>
        <p:spPr>
          <a:xfrm rot="0">
            <a:off x="1946538" y="8495428"/>
            <a:ext cx="3429881" cy="481256"/>
          </a:xfrm>
          <a:prstGeom prst="rect">
            <a:avLst/>
          </a:prstGeom>
        </p:spPr>
        <p:txBody>
          <a:bodyPr anchor="t" rtlCol="false" tIns="0" lIns="0" bIns="0" rIns="0">
            <a:spAutoFit/>
          </a:bodyPr>
          <a:lstStyle/>
          <a:p>
            <a:pPr algn="ctr">
              <a:lnSpc>
                <a:spcPts val="3919"/>
              </a:lnSpc>
            </a:pPr>
            <a:r>
              <a:rPr lang="en-US" b="true" sz="2799" spc="167">
                <a:solidFill>
                  <a:srgbClr val="000000"/>
                </a:solidFill>
                <a:latin typeface="HK Grotesk Bold"/>
                <a:ea typeface="HK Grotesk Bold"/>
                <a:cs typeface="HK Grotesk Bold"/>
                <a:sym typeface="HK Grotesk Bold"/>
              </a:rPr>
              <a:t> L</a:t>
            </a:r>
            <a:r>
              <a:rPr lang="en-US" b="true" sz="2799" spc="167">
                <a:solidFill>
                  <a:srgbClr val="000000"/>
                </a:solidFill>
                <a:latin typeface="HK Grotesk Bold"/>
                <a:ea typeface="HK Grotesk Bold"/>
                <a:cs typeface="HK Grotesk Bold"/>
                <a:sym typeface="HK Grotesk Bold"/>
              </a:rPr>
              <a:t>anczos</a:t>
            </a:r>
          </a:p>
        </p:txBody>
      </p:sp>
      <p:sp>
        <p:nvSpPr>
          <p:cNvPr name="TextBox 14" id="14"/>
          <p:cNvSpPr txBox="true"/>
          <p:nvPr/>
        </p:nvSpPr>
        <p:spPr>
          <a:xfrm rot="0">
            <a:off x="1946538" y="7537923"/>
            <a:ext cx="3429881" cy="481256"/>
          </a:xfrm>
          <a:prstGeom prst="rect">
            <a:avLst/>
          </a:prstGeom>
        </p:spPr>
        <p:txBody>
          <a:bodyPr anchor="t" rtlCol="false" tIns="0" lIns="0" bIns="0" rIns="0">
            <a:spAutoFit/>
          </a:bodyPr>
          <a:lstStyle/>
          <a:p>
            <a:pPr algn="ctr">
              <a:lnSpc>
                <a:spcPts val="3919"/>
              </a:lnSpc>
            </a:pPr>
            <a:r>
              <a:rPr lang="en-US" b="true" sz="2799" spc="167">
                <a:solidFill>
                  <a:srgbClr val="000000"/>
                </a:solidFill>
                <a:latin typeface="HK Grotesk Bold"/>
                <a:ea typeface="HK Grotesk Bold"/>
                <a:cs typeface="HK Grotesk Bold"/>
                <a:sym typeface="HK Grotesk Bold"/>
              </a:rPr>
              <a:t>Bicubic</a:t>
            </a:r>
          </a:p>
        </p:txBody>
      </p:sp>
      <p:sp>
        <p:nvSpPr>
          <p:cNvPr name="TextBox 15" id="15"/>
          <p:cNvSpPr txBox="true"/>
          <p:nvPr/>
        </p:nvSpPr>
        <p:spPr>
          <a:xfrm rot="0">
            <a:off x="6891273" y="4389181"/>
            <a:ext cx="3429881" cy="453427"/>
          </a:xfrm>
          <a:prstGeom prst="rect">
            <a:avLst/>
          </a:prstGeom>
        </p:spPr>
        <p:txBody>
          <a:bodyPr anchor="t" rtlCol="false" tIns="0" lIns="0" bIns="0" rIns="0">
            <a:spAutoFit/>
          </a:bodyPr>
          <a:lstStyle/>
          <a:p>
            <a:pPr algn="l">
              <a:lnSpc>
                <a:spcPts val="3360"/>
              </a:lnSpc>
            </a:pPr>
            <a:r>
              <a:rPr lang="en-US" sz="2400" spc="144">
                <a:solidFill>
                  <a:srgbClr val="000000"/>
                </a:solidFill>
                <a:latin typeface="Arial"/>
                <a:ea typeface="Arial"/>
                <a:cs typeface="Arial"/>
                <a:sym typeface="Arial"/>
              </a:rPr>
              <a:t>cv2.I</a:t>
            </a:r>
            <a:r>
              <a:rPr lang="en-US" sz="2400" spc="144">
                <a:solidFill>
                  <a:srgbClr val="000000"/>
                </a:solidFill>
                <a:latin typeface="Arial"/>
                <a:ea typeface="Arial"/>
                <a:cs typeface="Arial"/>
                <a:sym typeface="Arial"/>
              </a:rPr>
              <a:t>NTER_</a:t>
            </a:r>
            <a:r>
              <a:rPr lang="en-US" sz="2400" spc="144">
                <a:solidFill>
                  <a:srgbClr val="000000"/>
                </a:solidFill>
                <a:latin typeface="Arial"/>
                <a:ea typeface="Arial"/>
                <a:cs typeface="Arial"/>
                <a:sym typeface="Arial"/>
              </a:rPr>
              <a:t>NEAREST</a:t>
            </a:r>
          </a:p>
        </p:txBody>
      </p:sp>
      <p:sp>
        <p:nvSpPr>
          <p:cNvPr name="TextBox 16" id="16"/>
          <p:cNvSpPr txBox="true"/>
          <p:nvPr/>
        </p:nvSpPr>
        <p:spPr>
          <a:xfrm rot="0">
            <a:off x="10674650" y="4167019"/>
            <a:ext cx="5211664" cy="905659"/>
          </a:xfrm>
          <a:prstGeom prst="rect">
            <a:avLst/>
          </a:prstGeom>
        </p:spPr>
        <p:txBody>
          <a:bodyPr anchor="t" rtlCol="false" tIns="0" lIns="0" bIns="0" rIns="0">
            <a:spAutoFit/>
          </a:bodyPr>
          <a:lstStyle/>
          <a:p>
            <a:pPr algn="l">
              <a:lnSpc>
                <a:spcPts val="3640"/>
              </a:lnSpc>
            </a:pPr>
            <a:r>
              <a:rPr lang="en-US" sz="2600" spc="156">
                <a:solidFill>
                  <a:srgbClr val="000000"/>
                </a:solidFill>
                <a:latin typeface="HK Grotesk"/>
                <a:ea typeface="HK Grotesk"/>
                <a:cs typeface="HK Grotesk"/>
                <a:sym typeface="HK Grotesk"/>
              </a:rPr>
              <a:t>F</a:t>
            </a:r>
            <a:r>
              <a:rPr lang="en-US" sz="2600" spc="156">
                <a:solidFill>
                  <a:srgbClr val="000000"/>
                </a:solidFill>
                <a:latin typeface="HK Grotesk"/>
                <a:ea typeface="HK Grotesk"/>
                <a:cs typeface="HK Grotesk"/>
                <a:sym typeface="HK Grotesk"/>
              </a:rPr>
              <a:t>astest, simple zoom or t</a:t>
            </a:r>
            <a:r>
              <a:rPr lang="en-US" sz="2600" spc="156">
                <a:solidFill>
                  <a:srgbClr val="000000"/>
                </a:solidFill>
                <a:latin typeface="HK Grotesk"/>
                <a:ea typeface="HK Grotesk"/>
                <a:cs typeface="HK Grotesk"/>
                <a:sym typeface="HK Grotesk"/>
              </a:rPr>
              <a:t>humbnails</a:t>
            </a:r>
          </a:p>
        </p:txBody>
      </p:sp>
      <p:sp>
        <p:nvSpPr>
          <p:cNvPr name="TextBox 17" id="17"/>
          <p:cNvSpPr txBox="true"/>
          <p:nvPr/>
        </p:nvSpPr>
        <p:spPr>
          <a:xfrm rot="0">
            <a:off x="6929373" y="5417751"/>
            <a:ext cx="3429881" cy="453427"/>
          </a:xfrm>
          <a:prstGeom prst="rect">
            <a:avLst/>
          </a:prstGeom>
        </p:spPr>
        <p:txBody>
          <a:bodyPr anchor="t" rtlCol="false" tIns="0" lIns="0" bIns="0" rIns="0">
            <a:spAutoFit/>
          </a:bodyPr>
          <a:lstStyle/>
          <a:p>
            <a:pPr algn="l">
              <a:lnSpc>
                <a:spcPts val="3360"/>
              </a:lnSpc>
            </a:pPr>
            <a:r>
              <a:rPr lang="en-US" sz="2400" spc="144">
                <a:solidFill>
                  <a:srgbClr val="000000"/>
                </a:solidFill>
                <a:latin typeface="Arial"/>
                <a:ea typeface="Arial"/>
                <a:cs typeface="Arial"/>
                <a:sym typeface="Arial"/>
              </a:rPr>
              <a:t>cv2.INTER_LINEAR</a:t>
            </a:r>
          </a:p>
        </p:txBody>
      </p:sp>
      <p:sp>
        <p:nvSpPr>
          <p:cNvPr name="TextBox 18" id="18"/>
          <p:cNvSpPr txBox="true"/>
          <p:nvPr/>
        </p:nvSpPr>
        <p:spPr>
          <a:xfrm rot="0">
            <a:off x="6929373" y="6436796"/>
            <a:ext cx="3429881" cy="453427"/>
          </a:xfrm>
          <a:prstGeom prst="rect">
            <a:avLst/>
          </a:prstGeom>
        </p:spPr>
        <p:txBody>
          <a:bodyPr anchor="t" rtlCol="false" tIns="0" lIns="0" bIns="0" rIns="0">
            <a:spAutoFit/>
          </a:bodyPr>
          <a:lstStyle/>
          <a:p>
            <a:pPr algn="l">
              <a:lnSpc>
                <a:spcPts val="3360"/>
              </a:lnSpc>
            </a:pPr>
            <a:r>
              <a:rPr lang="en-US" sz="2400" spc="144">
                <a:solidFill>
                  <a:srgbClr val="000000"/>
                </a:solidFill>
                <a:latin typeface="Arial"/>
                <a:ea typeface="Arial"/>
                <a:cs typeface="Arial"/>
                <a:sym typeface="Arial"/>
              </a:rPr>
              <a:t>cv2.INTER_AREA</a:t>
            </a:r>
          </a:p>
        </p:txBody>
      </p:sp>
      <p:sp>
        <p:nvSpPr>
          <p:cNvPr name="TextBox 19" id="19"/>
          <p:cNvSpPr txBox="true"/>
          <p:nvPr/>
        </p:nvSpPr>
        <p:spPr>
          <a:xfrm rot="0">
            <a:off x="6891273" y="7423623"/>
            <a:ext cx="3429881" cy="453427"/>
          </a:xfrm>
          <a:prstGeom prst="rect">
            <a:avLst/>
          </a:prstGeom>
        </p:spPr>
        <p:txBody>
          <a:bodyPr anchor="t" rtlCol="false" tIns="0" lIns="0" bIns="0" rIns="0">
            <a:spAutoFit/>
          </a:bodyPr>
          <a:lstStyle/>
          <a:p>
            <a:pPr algn="l">
              <a:lnSpc>
                <a:spcPts val="3360"/>
              </a:lnSpc>
            </a:pPr>
            <a:r>
              <a:rPr lang="en-US" sz="2400" spc="144">
                <a:solidFill>
                  <a:srgbClr val="000000"/>
                </a:solidFill>
                <a:latin typeface="Arial"/>
                <a:ea typeface="Arial"/>
                <a:cs typeface="Arial"/>
                <a:sym typeface="Arial"/>
              </a:rPr>
              <a:t>cv2.I</a:t>
            </a:r>
            <a:r>
              <a:rPr lang="en-US" sz="2400" spc="144">
                <a:solidFill>
                  <a:srgbClr val="000000"/>
                </a:solidFill>
                <a:latin typeface="Arial"/>
                <a:ea typeface="Arial"/>
                <a:cs typeface="Arial"/>
                <a:sym typeface="Arial"/>
              </a:rPr>
              <a:t>NTER_CUBIC</a:t>
            </a:r>
          </a:p>
        </p:txBody>
      </p:sp>
      <p:sp>
        <p:nvSpPr>
          <p:cNvPr name="TextBox 20" id="20"/>
          <p:cNvSpPr txBox="true"/>
          <p:nvPr/>
        </p:nvSpPr>
        <p:spPr>
          <a:xfrm rot="0">
            <a:off x="6891273" y="8410450"/>
            <a:ext cx="3429881" cy="872564"/>
          </a:xfrm>
          <a:prstGeom prst="rect">
            <a:avLst/>
          </a:prstGeom>
        </p:spPr>
        <p:txBody>
          <a:bodyPr anchor="t" rtlCol="false" tIns="0" lIns="0" bIns="0" rIns="0">
            <a:spAutoFit/>
          </a:bodyPr>
          <a:lstStyle/>
          <a:p>
            <a:pPr algn="l">
              <a:lnSpc>
                <a:spcPts val="3360"/>
              </a:lnSpc>
            </a:pPr>
            <a:r>
              <a:rPr lang="en-US" sz="2400" spc="144">
                <a:solidFill>
                  <a:srgbClr val="000000"/>
                </a:solidFill>
                <a:latin typeface="Arial"/>
                <a:ea typeface="Arial"/>
                <a:cs typeface="Arial"/>
                <a:sym typeface="Arial"/>
              </a:rPr>
              <a:t>cv2.I</a:t>
            </a:r>
            <a:r>
              <a:rPr lang="en-US" sz="2400" spc="144">
                <a:solidFill>
                  <a:srgbClr val="000000"/>
                </a:solidFill>
                <a:latin typeface="Arial"/>
                <a:ea typeface="Arial"/>
                <a:cs typeface="Arial"/>
                <a:sym typeface="Arial"/>
              </a:rPr>
              <a:t>NTER_LANCZOS4</a:t>
            </a:r>
          </a:p>
        </p:txBody>
      </p:sp>
      <p:sp>
        <p:nvSpPr>
          <p:cNvPr name="TextBox 21" id="21"/>
          <p:cNvSpPr txBox="true"/>
          <p:nvPr/>
        </p:nvSpPr>
        <p:spPr>
          <a:xfrm rot="0">
            <a:off x="10674650" y="5464922"/>
            <a:ext cx="5211664" cy="448384"/>
          </a:xfrm>
          <a:prstGeom prst="rect">
            <a:avLst/>
          </a:prstGeom>
        </p:spPr>
        <p:txBody>
          <a:bodyPr anchor="t" rtlCol="false" tIns="0" lIns="0" bIns="0" rIns="0">
            <a:spAutoFit/>
          </a:bodyPr>
          <a:lstStyle/>
          <a:p>
            <a:pPr algn="l">
              <a:lnSpc>
                <a:spcPts val="3640"/>
              </a:lnSpc>
            </a:pPr>
            <a:r>
              <a:rPr lang="en-US" sz="2600" spc="156">
                <a:solidFill>
                  <a:srgbClr val="000000"/>
                </a:solidFill>
                <a:latin typeface="HK Grotesk"/>
                <a:ea typeface="HK Grotesk"/>
                <a:cs typeface="HK Grotesk"/>
                <a:sym typeface="HK Grotesk"/>
              </a:rPr>
              <a:t>D</a:t>
            </a:r>
            <a:r>
              <a:rPr lang="en-US" sz="2600" spc="156">
                <a:solidFill>
                  <a:srgbClr val="000000"/>
                </a:solidFill>
                <a:latin typeface="HK Grotesk"/>
                <a:ea typeface="HK Grotesk"/>
                <a:cs typeface="HK Grotesk"/>
                <a:sym typeface="HK Grotesk"/>
              </a:rPr>
              <a:t>efault for </a:t>
            </a:r>
            <a:r>
              <a:rPr lang="en-US" sz="2600" spc="156">
                <a:solidFill>
                  <a:srgbClr val="000000"/>
                </a:solidFill>
                <a:latin typeface="HK Grotesk"/>
                <a:ea typeface="HK Grotesk"/>
                <a:cs typeface="HK Grotesk"/>
                <a:sym typeface="HK Grotesk"/>
              </a:rPr>
              <a:t>upscaling</a:t>
            </a:r>
          </a:p>
        </p:txBody>
      </p:sp>
      <p:sp>
        <p:nvSpPr>
          <p:cNvPr name="TextBox 22" id="22"/>
          <p:cNvSpPr txBox="true"/>
          <p:nvPr/>
        </p:nvSpPr>
        <p:spPr>
          <a:xfrm rot="0">
            <a:off x="10674650" y="6474896"/>
            <a:ext cx="5211664" cy="448384"/>
          </a:xfrm>
          <a:prstGeom prst="rect">
            <a:avLst/>
          </a:prstGeom>
        </p:spPr>
        <p:txBody>
          <a:bodyPr anchor="t" rtlCol="false" tIns="0" lIns="0" bIns="0" rIns="0">
            <a:spAutoFit/>
          </a:bodyPr>
          <a:lstStyle/>
          <a:p>
            <a:pPr algn="l">
              <a:lnSpc>
                <a:spcPts val="3640"/>
              </a:lnSpc>
            </a:pPr>
            <a:r>
              <a:rPr lang="en-US" sz="2600" spc="156">
                <a:solidFill>
                  <a:srgbClr val="000000"/>
                </a:solidFill>
                <a:latin typeface="HK Grotesk"/>
                <a:ea typeface="HK Grotesk"/>
                <a:cs typeface="HK Grotesk"/>
                <a:sym typeface="HK Grotesk"/>
              </a:rPr>
              <a:t>B</a:t>
            </a:r>
            <a:r>
              <a:rPr lang="en-US" sz="2600" spc="156">
                <a:solidFill>
                  <a:srgbClr val="000000"/>
                </a:solidFill>
                <a:latin typeface="HK Grotesk"/>
                <a:ea typeface="HK Grotesk"/>
                <a:cs typeface="HK Grotesk"/>
                <a:sym typeface="HK Grotesk"/>
              </a:rPr>
              <a:t>est for s</a:t>
            </a:r>
            <a:r>
              <a:rPr lang="en-US" sz="2600" spc="156">
                <a:solidFill>
                  <a:srgbClr val="000000"/>
                </a:solidFill>
                <a:latin typeface="HK Grotesk"/>
                <a:ea typeface="HK Grotesk"/>
                <a:cs typeface="HK Grotesk"/>
                <a:sym typeface="HK Grotesk"/>
              </a:rPr>
              <a:t>hrinking</a:t>
            </a:r>
          </a:p>
        </p:txBody>
      </p:sp>
      <p:sp>
        <p:nvSpPr>
          <p:cNvPr name="TextBox 23" id="23"/>
          <p:cNvSpPr txBox="true"/>
          <p:nvPr/>
        </p:nvSpPr>
        <p:spPr>
          <a:xfrm rot="0">
            <a:off x="10674650" y="7461723"/>
            <a:ext cx="5211664" cy="448384"/>
          </a:xfrm>
          <a:prstGeom prst="rect">
            <a:avLst/>
          </a:prstGeom>
        </p:spPr>
        <p:txBody>
          <a:bodyPr anchor="t" rtlCol="false" tIns="0" lIns="0" bIns="0" rIns="0">
            <a:spAutoFit/>
          </a:bodyPr>
          <a:lstStyle/>
          <a:p>
            <a:pPr algn="l">
              <a:lnSpc>
                <a:spcPts val="3640"/>
              </a:lnSpc>
            </a:pPr>
            <a:r>
              <a:rPr lang="en-US" sz="2600" spc="156">
                <a:solidFill>
                  <a:srgbClr val="000000"/>
                </a:solidFill>
                <a:latin typeface="HK Grotesk"/>
                <a:ea typeface="HK Grotesk"/>
                <a:cs typeface="HK Grotesk"/>
                <a:sym typeface="HK Grotesk"/>
              </a:rPr>
              <a:t>H</a:t>
            </a:r>
            <a:r>
              <a:rPr lang="en-US" sz="2600" spc="156">
                <a:solidFill>
                  <a:srgbClr val="000000"/>
                </a:solidFill>
                <a:latin typeface="HK Grotesk"/>
                <a:ea typeface="HK Grotesk"/>
                <a:cs typeface="HK Grotesk"/>
                <a:sym typeface="HK Grotesk"/>
              </a:rPr>
              <a:t>ig</a:t>
            </a:r>
            <a:r>
              <a:rPr lang="en-US" sz="2600" spc="156">
                <a:solidFill>
                  <a:srgbClr val="000000"/>
                </a:solidFill>
                <a:latin typeface="HK Grotesk"/>
                <a:ea typeface="HK Grotesk"/>
                <a:cs typeface="HK Grotesk"/>
                <a:sym typeface="HK Grotesk"/>
              </a:rPr>
              <a:t>h-quality upscaling</a:t>
            </a:r>
          </a:p>
        </p:txBody>
      </p:sp>
      <p:sp>
        <p:nvSpPr>
          <p:cNvPr name="TextBox 24" id="24"/>
          <p:cNvSpPr txBox="true"/>
          <p:nvPr/>
        </p:nvSpPr>
        <p:spPr>
          <a:xfrm rot="0">
            <a:off x="10674650" y="8495428"/>
            <a:ext cx="5211664" cy="448384"/>
          </a:xfrm>
          <a:prstGeom prst="rect">
            <a:avLst/>
          </a:prstGeom>
        </p:spPr>
        <p:txBody>
          <a:bodyPr anchor="t" rtlCol="false" tIns="0" lIns="0" bIns="0" rIns="0">
            <a:spAutoFit/>
          </a:bodyPr>
          <a:lstStyle/>
          <a:p>
            <a:pPr algn="l">
              <a:lnSpc>
                <a:spcPts val="3640"/>
              </a:lnSpc>
            </a:pPr>
            <a:r>
              <a:rPr lang="en-US" sz="2600" spc="156">
                <a:solidFill>
                  <a:srgbClr val="000000"/>
                </a:solidFill>
                <a:latin typeface="HK Grotesk"/>
                <a:ea typeface="HK Grotesk"/>
                <a:cs typeface="HK Grotesk"/>
                <a:sym typeface="HK Grotesk"/>
              </a:rPr>
              <a:t>High</a:t>
            </a:r>
            <a:r>
              <a:rPr lang="en-US" sz="2600" spc="156">
                <a:solidFill>
                  <a:srgbClr val="000000"/>
                </a:solidFill>
                <a:latin typeface="HK Grotesk"/>
                <a:ea typeface="HK Grotesk"/>
                <a:cs typeface="HK Grotesk"/>
                <a:sym typeface="HK Grotesk"/>
              </a:rPr>
              <a:t>est quality sc</a:t>
            </a:r>
            <a:r>
              <a:rPr lang="en-US" sz="2600" spc="156">
                <a:solidFill>
                  <a:srgbClr val="000000"/>
                </a:solidFill>
                <a:latin typeface="HK Grotesk"/>
                <a:ea typeface="HK Grotesk"/>
                <a:cs typeface="HK Grotesk"/>
                <a:sym typeface="HK Grotesk"/>
              </a:rPr>
              <a:t>aling</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8120412" y="5454796"/>
            <a:ext cx="18277775" cy="4847005"/>
            <a:chOff x="0" y="0"/>
            <a:chExt cx="4813900" cy="1276578"/>
          </a:xfrm>
        </p:grpSpPr>
        <p:sp>
          <p:nvSpPr>
            <p:cNvPr name="Freeform 3" id="3"/>
            <p:cNvSpPr/>
            <p:nvPr/>
          </p:nvSpPr>
          <p:spPr>
            <a:xfrm flipH="false" flipV="false" rot="0">
              <a:off x="0" y="0"/>
              <a:ext cx="4813900" cy="1276578"/>
            </a:xfrm>
            <a:custGeom>
              <a:avLst/>
              <a:gdLst/>
              <a:ahLst/>
              <a:cxnLst/>
              <a:rect r="r" b="b" t="t" l="l"/>
              <a:pathLst>
                <a:path h="1276578" w="4813900">
                  <a:moveTo>
                    <a:pt x="0" y="0"/>
                  </a:moveTo>
                  <a:lnTo>
                    <a:pt x="4813900" y="0"/>
                  </a:lnTo>
                  <a:lnTo>
                    <a:pt x="4813900" y="1276578"/>
                  </a:lnTo>
                  <a:lnTo>
                    <a:pt x="0" y="1276578"/>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1333728"/>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2107837" y="1445485"/>
            <a:ext cx="5455920" cy="7812815"/>
            <a:chOff x="0" y="0"/>
            <a:chExt cx="845265" cy="1210409"/>
          </a:xfrm>
        </p:grpSpPr>
        <p:sp>
          <p:nvSpPr>
            <p:cNvPr name="Freeform 6" id="6"/>
            <p:cNvSpPr/>
            <p:nvPr/>
          </p:nvSpPr>
          <p:spPr>
            <a:xfrm flipH="false" flipV="false" rot="0">
              <a:off x="0" y="0"/>
              <a:ext cx="845265" cy="1210409"/>
            </a:xfrm>
            <a:custGeom>
              <a:avLst/>
              <a:gdLst/>
              <a:ahLst/>
              <a:cxnLst/>
              <a:rect r="r" b="b" t="t" l="l"/>
              <a:pathLst>
                <a:path h="1210409" w="845265">
                  <a:moveTo>
                    <a:pt x="83721" y="0"/>
                  </a:moveTo>
                  <a:lnTo>
                    <a:pt x="761544" y="0"/>
                  </a:lnTo>
                  <a:cubicBezTo>
                    <a:pt x="807782" y="0"/>
                    <a:pt x="845265" y="37483"/>
                    <a:pt x="845265" y="83721"/>
                  </a:cubicBezTo>
                  <a:lnTo>
                    <a:pt x="845265" y="1126689"/>
                  </a:lnTo>
                  <a:cubicBezTo>
                    <a:pt x="845265" y="1148893"/>
                    <a:pt x="836444" y="1170188"/>
                    <a:pt x="820744" y="1185888"/>
                  </a:cubicBezTo>
                  <a:cubicBezTo>
                    <a:pt x="805043" y="1201589"/>
                    <a:pt x="783748" y="1210409"/>
                    <a:pt x="761544" y="1210409"/>
                  </a:cubicBezTo>
                  <a:lnTo>
                    <a:pt x="83721" y="1210409"/>
                  </a:lnTo>
                  <a:cubicBezTo>
                    <a:pt x="61517" y="1210409"/>
                    <a:pt x="40222" y="1201589"/>
                    <a:pt x="24521" y="1185888"/>
                  </a:cubicBezTo>
                  <a:cubicBezTo>
                    <a:pt x="8821" y="1170188"/>
                    <a:pt x="0" y="1148893"/>
                    <a:pt x="0" y="1126689"/>
                  </a:cubicBezTo>
                  <a:lnTo>
                    <a:pt x="0" y="83721"/>
                  </a:lnTo>
                  <a:cubicBezTo>
                    <a:pt x="0" y="61517"/>
                    <a:pt x="8821" y="40222"/>
                    <a:pt x="24521" y="24521"/>
                  </a:cubicBezTo>
                  <a:cubicBezTo>
                    <a:pt x="40222" y="8821"/>
                    <a:pt x="61517" y="0"/>
                    <a:pt x="83721" y="0"/>
                  </a:cubicBezTo>
                  <a:close/>
                </a:path>
              </a:pathLst>
            </a:custGeom>
            <a:blipFill>
              <a:blip r:embed="rId2"/>
              <a:stretch>
                <a:fillRect l="-925" t="0" r="-925" b="0"/>
              </a:stretch>
            </a:blipFill>
          </p:spPr>
        </p:sp>
      </p:grpSp>
      <p:sp>
        <p:nvSpPr>
          <p:cNvPr name="TextBox 7" id="7"/>
          <p:cNvSpPr txBox="true"/>
          <p:nvPr/>
        </p:nvSpPr>
        <p:spPr>
          <a:xfrm rot="0">
            <a:off x="618920" y="2666037"/>
            <a:ext cx="11075551" cy="6919188"/>
          </a:xfrm>
          <a:prstGeom prst="rect">
            <a:avLst/>
          </a:prstGeom>
        </p:spPr>
        <p:txBody>
          <a:bodyPr anchor="t" rtlCol="false" tIns="0" lIns="0" bIns="0" rIns="0">
            <a:spAutoFit/>
          </a:bodyPr>
          <a:lstStyle/>
          <a:p>
            <a:pPr algn="just" marL="604519" indent="-302260" lvl="1">
              <a:lnSpc>
                <a:spcPts val="3919"/>
              </a:lnSpc>
              <a:buFont typeface="Arial"/>
              <a:buChar char="•"/>
            </a:pPr>
            <a:r>
              <a:rPr lang="en-US" sz="2799" spc="167">
                <a:solidFill>
                  <a:srgbClr val="000000"/>
                </a:solidFill>
                <a:latin typeface="HK Grotesk"/>
                <a:ea typeface="HK Grotesk"/>
                <a:cs typeface="HK Grotesk"/>
                <a:sym typeface="HK Grotesk"/>
              </a:rPr>
              <a:t>Imag</a:t>
            </a:r>
            <a:r>
              <a:rPr lang="en-US" sz="2799" spc="167">
                <a:solidFill>
                  <a:srgbClr val="000000"/>
                </a:solidFill>
                <a:latin typeface="HK Grotesk"/>
                <a:ea typeface="HK Grotesk"/>
                <a:cs typeface="HK Grotesk"/>
                <a:sym typeface="HK Grotesk"/>
              </a:rPr>
              <a:t>e Translation is a geometric transformation that shifts an image from one location to another along the X</a:t>
            </a:r>
            <a:r>
              <a:rPr lang="en-US" sz="2799" spc="167">
                <a:solidFill>
                  <a:srgbClr val="000000"/>
                </a:solidFill>
                <a:latin typeface="HK Grotesk"/>
                <a:ea typeface="HK Grotesk"/>
                <a:cs typeface="HK Grotesk"/>
                <a:sym typeface="HK Grotesk"/>
              </a:rPr>
              <a:t> a</a:t>
            </a:r>
            <a:r>
              <a:rPr lang="en-US" sz="2799" spc="167">
                <a:solidFill>
                  <a:srgbClr val="000000"/>
                </a:solidFill>
                <a:latin typeface="HK Grotesk"/>
                <a:ea typeface="HK Grotesk"/>
                <a:cs typeface="HK Grotesk"/>
                <a:sym typeface="HK Grotesk"/>
              </a:rPr>
              <a:t>nd/or Y axis — without altering its shape, size, or orientation.</a:t>
            </a:r>
          </a:p>
          <a:p>
            <a:pPr algn="l" marL="604519" indent="-302260" lvl="1">
              <a:lnSpc>
                <a:spcPts val="3919"/>
              </a:lnSpc>
              <a:buFont typeface="Arial"/>
              <a:buChar char="•"/>
            </a:pPr>
            <a:r>
              <a:rPr lang="en-US" sz="2799" spc="167">
                <a:solidFill>
                  <a:srgbClr val="000000"/>
                </a:solidFill>
                <a:latin typeface="HK Grotesk"/>
                <a:ea typeface="HK Grotesk"/>
                <a:cs typeface="HK Grotesk"/>
                <a:sym typeface="HK Grotesk"/>
              </a:rPr>
              <a:t>Image translation is done using a 2x3 affine transformationmatrix: </a:t>
            </a:r>
          </a:p>
          <a:p>
            <a:pPr algn="l" marL="604519" indent="-302260" lvl="1">
              <a:lnSpc>
                <a:spcPts val="3919"/>
              </a:lnSpc>
              <a:buFont typeface="Arial"/>
              <a:buChar char="•"/>
            </a:pPr>
            <a:r>
              <a:rPr lang="en-US" sz="2799" spc="167">
                <a:solidFill>
                  <a:srgbClr val="000000"/>
                </a:solidFill>
                <a:latin typeface="HK Grotesk"/>
                <a:ea typeface="HK Grotesk"/>
                <a:cs typeface="HK Grotesk"/>
                <a:sym typeface="HK Grotesk"/>
              </a:rPr>
              <a:t>T = [ 1 0 tx ]</a:t>
            </a:r>
          </a:p>
          <a:p>
            <a:pPr algn="l" marL="1209039" indent="-403013" lvl="2">
              <a:lnSpc>
                <a:spcPts val="3919"/>
              </a:lnSpc>
              <a:buFont typeface="Arial"/>
              <a:buChar char="⚬"/>
            </a:pPr>
            <a:r>
              <a:rPr lang="en-US" sz="2799" spc="167">
                <a:solidFill>
                  <a:srgbClr val="000000"/>
                </a:solidFill>
                <a:latin typeface="HK Grotesk"/>
                <a:ea typeface="HK Grotesk"/>
                <a:cs typeface="HK Grotesk"/>
                <a:sym typeface="HK Grotesk"/>
              </a:rPr>
              <a:t> [ 0 1 ty ]</a:t>
            </a:r>
          </a:p>
          <a:p>
            <a:pPr algn="l" marL="604519" indent="-302260" lvl="1">
              <a:lnSpc>
                <a:spcPts val="3919"/>
              </a:lnSpc>
              <a:buFont typeface="Arial"/>
              <a:buChar char="•"/>
            </a:pPr>
            <a:r>
              <a:rPr lang="en-US" sz="2799" spc="167">
                <a:solidFill>
                  <a:srgbClr val="000000"/>
                </a:solidFill>
                <a:latin typeface="HK Grotesk"/>
                <a:ea typeface="HK Grotesk"/>
                <a:cs typeface="HK Grotesk"/>
                <a:sym typeface="HK Grotesk"/>
              </a:rPr>
              <a:t>Where:</a:t>
            </a:r>
          </a:p>
          <a:p>
            <a:pPr algn="l" marL="604519" indent="-302260" lvl="1">
              <a:lnSpc>
                <a:spcPts val="3919"/>
              </a:lnSpc>
              <a:buFont typeface="Arial"/>
              <a:buChar char="•"/>
            </a:pPr>
            <a:r>
              <a:rPr lang="en-US" sz="2799" spc="167">
                <a:solidFill>
                  <a:srgbClr val="000000"/>
                </a:solidFill>
                <a:latin typeface="HK Grotesk"/>
                <a:ea typeface="HK Grotesk"/>
                <a:cs typeface="HK Grotesk"/>
                <a:sym typeface="HK Grotesk"/>
              </a:rPr>
              <a:t>tx​: shift along the x-axis</a:t>
            </a:r>
          </a:p>
          <a:p>
            <a:pPr algn="l" marL="604519" indent="-302260" lvl="1">
              <a:lnSpc>
                <a:spcPts val="3919"/>
              </a:lnSpc>
              <a:buFont typeface="Arial"/>
              <a:buChar char="•"/>
            </a:pPr>
            <a:r>
              <a:rPr lang="en-US" sz="2799" spc="167">
                <a:solidFill>
                  <a:srgbClr val="000000"/>
                </a:solidFill>
                <a:latin typeface="HK Grotesk"/>
                <a:ea typeface="HK Grotesk"/>
                <a:cs typeface="HK Grotesk"/>
                <a:sym typeface="HK Grotesk"/>
              </a:rPr>
              <a:t>ty​: shift along the y-axis</a:t>
            </a:r>
          </a:p>
          <a:p>
            <a:pPr algn="l">
              <a:lnSpc>
                <a:spcPts val="3919"/>
              </a:lnSpc>
            </a:pPr>
          </a:p>
          <a:p>
            <a:pPr algn="l" marL="604519" indent="-302260" lvl="1">
              <a:lnSpc>
                <a:spcPts val="3919"/>
              </a:lnSpc>
              <a:buFont typeface="Arial"/>
              <a:buChar char="•"/>
            </a:pPr>
            <a:r>
              <a:rPr lang="en-US" b="true" sz="2799" spc="167">
                <a:solidFill>
                  <a:srgbClr val="000000"/>
                </a:solidFill>
                <a:latin typeface="HK Grotesk Bold"/>
                <a:ea typeface="HK Grotesk Bold"/>
                <a:cs typeface="HK Grotesk Bold"/>
                <a:sym typeface="HK Grotesk Bold"/>
              </a:rPr>
              <a:t>Command : </a:t>
            </a:r>
            <a:r>
              <a:rPr lang="en-US" sz="2799" spc="167">
                <a:solidFill>
                  <a:srgbClr val="000000"/>
                </a:solidFill>
                <a:latin typeface="HK Grotesk"/>
                <a:ea typeface="HK Grotesk"/>
                <a:cs typeface="HK Grotesk"/>
                <a:sym typeface="HK Grotesk"/>
              </a:rPr>
              <a:t>cv2.warpAffine() applies the matrix to the image.</a:t>
            </a:r>
          </a:p>
          <a:p>
            <a:pPr algn="l">
              <a:lnSpc>
                <a:spcPts val="3919"/>
              </a:lnSpc>
            </a:pPr>
          </a:p>
        </p:txBody>
      </p:sp>
      <p:sp>
        <p:nvSpPr>
          <p:cNvPr name="TextBox 8" id="8"/>
          <p:cNvSpPr txBox="true"/>
          <p:nvPr/>
        </p:nvSpPr>
        <p:spPr>
          <a:xfrm rot="0">
            <a:off x="343673" y="1068868"/>
            <a:ext cx="11350798" cy="766016"/>
          </a:xfrm>
          <a:prstGeom prst="rect">
            <a:avLst/>
          </a:prstGeom>
        </p:spPr>
        <p:txBody>
          <a:bodyPr anchor="t" rtlCol="false" tIns="0" lIns="0" bIns="0" rIns="0">
            <a:spAutoFit/>
          </a:bodyPr>
          <a:lstStyle/>
          <a:p>
            <a:pPr algn="ctr">
              <a:lnSpc>
                <a:spcPts val="5823"/>
              </a:lnSpc>
            </a:pPr>
            <a:r>
              <a:rPr lang="en-US" sz="5153">
                <a:solidFill>
                  <a:srgbClr val="000000"/>
                </a:solidFill>
                <a:latin typeface="Archivo Black"/>
                <a:ea typeface="Archivo Black"/>
                <a:cs typeface="Archivo Black"/>
                <a:sym typeface="Archivo Black"/>
              </a:rPr>
              <a:t>Image Translation</a:t>
            </a:r>
          </a:p>
        </p:txBody>
      </p:sp>
    </p:spTree>
  </p:cSld>
  <p:clrMapOvr>
    <a:masterClrMapping/>
  </p:clrMapOvr>
</p:sld>
</file>

<file path=ppt/slides/slide3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9316607"/>
            <a:ext cx="18277775" cy="970393"/>
            <a:chOff x="0" y="0"/>
            <a:chExt cx="4813900" cy="255577"/>
          </a:xfrm>
        </p:grpSpPr>
        <p:sp>
          <p:nvSpPr>
            <p:cNvPr name="Freeform 3" id="3"/>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1047750"/>
            <a:ext cx="10650786"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Code : </a:t>
            </a:r>
          </a:p>
        </p:txBody>
      </p:sp>
      <p:sp>
        <p:nvSpPr>
          <p:cNvPr name="TextBox 6" id="6"/>
          <p:cNvSpPr txBox="true"/>
          <p:nvPr/>
        </p:nvSpPr>
        <p:spPr>
          <a:xfrm rot="0">
            <a:off x="1028700" y="1769121"/>
            <a:ext cx="16230600" cy="7471564"/>
          </a:xfrm>
          <a:prstGeom prst="rect">
            <a:avLst/>
          </a:prstGeom>
        </p:spPr>
        <p:txBody>
          <a:bodyPr anchor="t" rtlCol="false" tIns="0" lIns="0" bIns="0" rIns="0">
            <a:spAutoFit/>
          </a:bodyPr>
          <a:lstStyle/>
          <a:p>
            <a:pPr algn="l" marL="604519" indent="-302260" lvl="1">
              <a:lnSpc>
                <a:spcPts val="3919"/>
              </a:lnSpc>
              <a:buFont typeface="Arial"/>
              <a:buChar char="•"/>
            </a:pPr>
            <a:r>
              <a:rPr lang="en-US" sz="2799" spc="167">
                <a:solidFill>
                  <a:srgbClr val="000000"/>
                </a:solidFill>
                <a:latin typeface="Arial"/>
                <a:ea typeface="Arial"/>
                <a:cs typeface="Arial"/>
                <a:sym typeface="Arial"/>
              </a:rPr>
              <a:t>import cv2</a:t>
            </a:r>
          </a:p>
          <a:p>
            <a:pPr algn="l" marL="604519" indent="-302260" lvl="1">
              <a:lnSpc>
                <a:spcPts val="3919"/>
              </a:lnSpc>
              <a:buFont typeface="Arial"/>
              <a:buChar char="•"/>
            </a:pPr>
            <a:r>
              <a:rPr lang="en-US" sz="2799" spc="167">
                <a:solidFill>
                  <a:srgbClr val="000000"/>
                </a:solidFill>
                <a:latin typeface="Arial"/>
                <a:ea typeface="Arial"/>
                <a:cs typeface="Arial"/>
                <a:sym typeface="Arial"/>
              </a:rPr>
              <a:t>import numpy as np</a:t>
            </a:r>
          </a:p>
          <a:p>
            <a:pPr algn="l">
              <a:lnSpc>
                <a:spcPts val="3919"/>
              </a:lnSpc>
            </a:pPr>
          </a:p>
          <a:p>
            <a:pPr algn="l" marL="604519" indent="-302260" lvl="1">
              <a:lnSpc>
                <a:spcPts val="3919"/>
              </a:lnSpc>
              <a:buFont typeface="Arial"/>
              <a:buChar char="•"/>
            </a:pPr>
            <a:r>
              <a:rPr lang="en-US" sz="2799" spc="167">
                <a:solidFill>
                  <a:srgbClr val="000000"/>
                </a:solidFill>
                <a:latin typeface="Arial"/>
                <a:ea typeface="Arial"/>
                <a:cs typeface="Arial"/>
                <a:sym typeface="Arial"/>
              </a:rPr>
              <a:t># r</a:t>
            </a:r>
            <a:r>
              <a:rPr lang="en-US" sz="2799" spc="167">
                <a:solidFill>
                  <a:srgbClr val="000000"/>
                </a:solidFill>
                <a:latin typeface="Arial"/>
                <a:ea typeface="Arial"/>
                <a:cs typeface="Arial"/>
                <a:sym typeface="Arial"/>
              </a:rPr>
              <a:t>eading the image</a:t>
            </a:r>
          </a:p>
          <a:p>
            <a:pPr algn="l" marL="604519" indent="-302260" lvl="1">
              <a:lnSpc>
                <a:spcPts val="3919"/>
              </a:lnSpc>
              <a:buFont typeface="Arial"/>
              <a:buChar char="•"/>
            </a:pPr>
            <a:r>
              <a:rPr lang="en-US" sz="2799" spc="167">
                <a:solidFill>
                  <a:srgbClr val="000000"/>
                </a:solidFill>
                <a:latin typeface="Arial"/>
                <a:ea typeface="Arial"/>
                <a:cs typeface="Arial"/>
                <a:sym typeface="Arial"/>
              </a:rPr>
              <a:t>img1 = cv2.imread(r"DRDO\images\leaf.jpg")</a:t>
            </a:r>
          </a:p>
          <a:p>
            <a:pPr algn="l">
              <a:lnSpc>
                <a:spcPts val="3919"/>
              </a:lnSpc>
            </a:pPr>
          </a:p>
          <a:p>
            <a:pPr algn="l" marL="604519" indent="-302260" lvl="1">
              <a:lnSpc>
                <a:spcPts val="3919"/>
              </a:lnSpc>
              <a:buFont typeface="Arial"/>
              <a:buChar char="•"/>
            </a:pPr>
            <a:r>
              <a:rPr lang="en-US" sz="2799" spc="167">
                <a:solidFill>
                  <a:srgbClr val="000000"/>
                </a:solidFill>
                <a:latin typeface="Arial"/>
                <a:ea typeface="Arial"/>
                <a:cs typeface="Arial"/>
                <a:sym typeface="Arial"/>
              </a:rPr>
              <a:t>height, width = img1.shape[:2]</a:t>
            </a:r>
          </a:p>
          <a:p>
            <a:pPr algn="l">
              <a:lnSpc>
                <a:spcPts val="3919"/>
              </a:lnSpc>
            </a:pPr>
          </a:p>
          <a:p>
            <a:pPr algn="l" marL="604519" indent="-302260" lvl="1">
              <a:lnSpc>
                <a:spcPts val="3919"/>
              </a:lnSpc>
              <a:buFont typeface="Arial"/>
              <a:buChar char="•"/>
            </a:pPr>
            <a:r>
              <a:rPr lang="en-US" sz="2799" spc="167">
                <a:solidFill>
                  <a:srgbClr val="000000"/>
                </a:solidFill>
                <a:latin typeface="Arial"/>
                <a:ea typeface="Arial"/>
                <a:cs typeface="Arial"/>
                <a:sym typeface="Arial"/>
              </a:rPr>
              <a:t>transformation_matrix = np.float32([ [1, 0, 100], [0, 1, 40] ]) # there will be 0 on img1[0:100] and img1[1:40]</a:t>
            </a:r>
          </a:p>
          <a:p>
            <a:pPr algn="l" marL="604519" indent="-302260" lvl="1">
              <a:lnSpc>
                <a:spcPts val="3919"/>
              </a:lnSpc>
              <a:buFont typeface="Arial"/>
              <a:buChar char="•"/>
            </a:pPr>
            <a:r>
              <a:rPr lang="en-US" sz="2799" spc="167">
                <a:solidFill>
                  <a:srgbClr val="000000"/>
                </a:solidFill>
                <a:latin typeface="Arial"/>
                <a:ea typeface="Arial"/>
                <a:cs typeface="Arial"/>
                <a:sym typeface="Arial"/>
              </a:rPr>
              <a:t>transformation_matrix2 = np.float32([ [1, 0, -100], [0, 1, -40] ])</a:t>
            </a:r>
          </a:p>
          <a:p>
            <a:pPr algn="l">
              <a:lnSpc>
                <a:spcPts val="3919"/>
              </a:lnSpc>
            </a:pPr>
          </a:p>
          <a:p>
            <a:pPr algn="l" marL="604519" indent="-302260" lvl="1">
              <a:lnSpc>
                <a:spcPts val="3919"/>
              </a:lnSpc>
              <a:buFont typeface="Arial"/>
              <a:buChar char="•"/>
            </a:pPr>
            <a:r>
              <a:rPr lang="en-US" sz="2799" spc="167">
                <a:solidFill>
                  <a:srgbClr val="000000"/>
                </a:solidFill>
                <a:latin typeface="Arial"/>
                <a:ea typeface="Arial"/>
                <a:cs typeface="Arial"/>
                <a:sym typeface="Arial"/>
              </a:rPr>
              <a:t>transformation_image = cv2.warpAffine( img1, transformation_matrix, (width, height))</a:t>
            </a:r>
          </a:p>
          <a:p>
            <a:pPr algn="l" marL="604519" indent="-302260" lvl="1">
              <a:lnSpc>
                <a:spcPts val="3919"/>
              </a:lnSpc>
              <a:buFont typeface="Arial"/>
              <a:buChar char="•"/>
            </a:pPr>
            <a:r>
              <a:rPr lang="en-US" sz="2799" spc="167">
                <a:solidFill>
                  <a:srgbClr val="000000"/>
                </a:solidFill>
                <a:latin typeface="Arial"/>
                <a:ea typeface="Arial"/>
                <a:cs typeface="Arial"/>
                <a:sym typeface="Arial"/>
              </a:rPr>
              <a:t>transformation_image2 = cv2.warpAffine( img1, transformation_matrix2, (width, height))</a:t>
            </a:r>
          </a:p>
          <a:p>
            <a:pPr algn="l">
              <a:lnSpc>
                <a:spcPts val="3919"/>
              </a:lnSpc>
              <a:spcBef>
                <a:spcPct val="0"/>
              </a:spcBef>
            </a:pPr>
          </a:p>
        </p:txBody>
      </p:sp>
      <p:grpSp>
        <p:nvGrpSpPr>
          <p:cNvPr name="Group 7" id="7"/>
          <p:cNvGrpSpPr/>
          <p:nvPr/>
        </p:nvGrpSpPr>
        <p:grpSpPr>
          <a:xfrm rot="0">
            <a:off x="0" y="-485196"/>
            <a:ext cx="18277775" cy="970393"/>
            <a:chOff x="0" y="0"/>
            <a:chExt cx="4813900" cy="255577"/>
          </a:xfrm>
        </p:grpSpPr>
        <p:sp>
          <p:nvSpPr>
            <p:cNvPr name="Freeform 8" id="8"/>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9" id="9"/>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3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9316607"/>
            <a:ext cx="18277775" cy="970393"/>
            <a:chOff x="0" y="0"/>
            <a:chExt cx="4813900" cy="255577"/>
          </a:xfrm>
        </p:grpSpPr>
        <p:sp>
          <p:nvSpPr>
            <p:cNvPr name="Freeform 3" id="3"/>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1047750"/>
            <a:ext cx="10650786"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Code : </a:t>
            </a:r>
          </a:p>
        </p:txBody>
      </p:sp>
      <p:sp>
        <p:nvSpPr>
          <p:cNvPr name="TextBox 6" id="6"/>
          <p:cNvSpPr txBox="true"/>
          <p:nvPr/>
        </p:nvSpPr>
        <p:spPr>
          <a:xfrm rot="0">
            <a:off x="1028700" y="2236123"/>
            <a:ext cx="16996186" cy="6481113"/>
          </a:xfrm>
          <a:prstGeom prst="rect">
            <a:avLst/>
          </a:prstGeom>
        </p:spPr>
        <p:txBody>
          <a:bodyPr anchor="t" rtlCol="false" tIns="0" lIns="0" bIns="0" rIns="0">
            <a:spAutoFit/>
          </a:bodyPr>
          <a:lstStyle/>
          <a:p>
            <a:pPr algn="l" marL="604519" indent="-302260" lvl="1">
              <a:lnSpc>
                <a:spcPts val="3919"/>
              </a:lnSpc>
              <a:buFont typeface="Arial"/>
              <a:buChar char="•"/>
            </a:pPr>
            <a:r>
              <a:rPr lang="en-US" sz="2799" spc="167">
                <a:solidFill>
                  <a:srgbClr val="000000"/>
                </a:solidFill>
                <a:latin typeface="Arial"/>
                <a:ea typeface="Arial"/>
                <a:cs typeface="Arial"/>
                <a:sym typeface="Arial"/>
              </a:rPr>
              <a:t>transfo</a:t>
            </a:r>
            <a:r>
              <a:rPr lang="en-US" sz="2799" spc="167">
                <a:solidFill>
                  <a:srgbClr val="000000"/>
                </a:solidFill>
                <a:latin typeface="Arial"/>
                <a:ea typeface="Arial"/>
                <a:cs typeface="Arial"/>
                <a:sym typeface="Arial"/>
              </a:rPr>
              <a:t>rm</a:t>
            </a:r>
            <a:r>
              <a:rPr lang="en-US" sz="2799" spc="167">
                <a:solidFill>
                  <a:srgbClr val="000000"/>
                </a:solidFill>
                <a:latin typeface="Arial"/>
                <a:ea typeface="Arial"/>
                <a:cs typeface="Arial"/>
                <a:sym typeface="Arial"/>
              </a:rPr>
              <a:t>ation_image2 = cv2.warpAffine( img1, transformation_matrix2, (width, height))</a:t>
            </a:r>
          </a:p>
          <a:p>
            <a:pPr algn="l">
              <a:lnSpc>
                <a:spcPts val="3919"/>
              </a:lnSpc>
            </a:pPr>
          </a:p>
          <a:p>
            <a:pPr algn="l" marL="604519" indent="-302260" lvl="1">
              <a:lnSpc>
                <a:spcPts val="3919"/>
              </a:lnSpc>
              <a:buFont typeface="Arial"/>
              <a:buChar char="•"/>
            </a:pPr>
            <a:r>
              <a:rPr lang="en-US" sz="2799" spc="167">
                <a:solidFill>
                  <a:srgbClr val="000000"/>
                </a:solidFill>
                <a:latin typeface="Arial"/>
                <a:ea typeface="Arial"/>
                <a:cs typeface="Arial"/>
                <a:sym typeface="Arial"/>
              </a:rPr>
              <a:t>print(f"Original Image Resolution (Width, Height) : {img1.shape}")</a:t>
            </a:r>
          </a:p>
          <a:p>
            <a:pPr algn="l" marL="604519" indent="-302260" lvl="1">
              <a:lnSpc>
                <a:spcPts val="3919"/>
              </a:lnSpc>
              <a:buFont typeface="Arial"/>
              <a:buChar char="•"/>
            </a:pPr>
            <a:r>
              <a:rPr lang="en-US" sz="2799" spc="167">
                <a:solidFill>
                  <a:srgbClr val="000000"/>
                </a:solidFill>
                <a:latin typeface="Arial"/>
                <a:ea typeface="Arial"/>
                <a:cs typeface="Arial"/>
                <a:sym typeface="Arial"/>
              </a:rPr>
              <a:t>prin</a:t>
            </a:r>
            <a:r>
              <a:rPr lang="en-US" sz="2799" spc="167">
                <a:solidFill>
                  <a:srgbClr val="000000"/>
                </a:solidFill>
                <a:latin typeface="Arial"/>
                <a:ea typeface="Arial"/>
                <a:cs typeface="Arial"/>
                <a:sym typeface="Arial"/>
              </a:rPr>
              <a:t>t(f"Transformed Image Resolution (Width, Height) : {transformation_image.shape}")</a:t>
            </a:r>
          </a:p>
          <a:p>
            <a:pPr algn="l">
              <a:lnSpc>
                <a:spcPts val="3919"/>
              </a:lnSpc>
            </a:pPr>
          </a:p>
          <a:p>
            <a:pPr algn="l" marL="604519" indent="-302260" lvl="1">
              <a:lnSpc>
                <a:spcPts val="3919"/>
              </a:lnSpc>
              <a:buFont typeface="Arial"/>
              <a:buChar char="•"/>
            </a:pPr>
            <a:r>
              <a:rPr lang="en-US" sz="2799" spc="167">
                <a:solidFill>
                  <a:srgbClr val="000000"/>
                </a:solidFill>
                <a:latin typeface="Arial"/>
                <a:ea typeface="Arial"/>
                <a:cs typeface="Arial"/>
                <a:sym typeface="Arial"/>
              </a:rPr>
              <a:t>cv2.imshow("Transformed Image (Top Left)", transformation_image)</a:t>
            </a:r>
          </a:p>
          <a:p>
            <a:pPr algn="l" marL="604519" indent="-302260" lvl="1">
              <a:lnSpc>
                <a:spcPts val="3919"/>
              </a:lnSpc>
              <a:buFont typeface="Arial"/>
              <a:buChar char="•"/>
            </a:pPr>
            <a:r>
              <a:rPr lang="en-US" sz="2799" spc="167">
                <a:solidFill>
                  <a:srgbClr val="000000"/>
                </a:solidFill>
                <a:latin typeface="Arial"/>
                <a:ea typeface="Arial"/>
                <a:cs typeface="Arial"/>
                <a:sym typeface="Arial"/>
              </a:rPr>
              <a:t>cv2.waitKey(0)</a:t>
            </a:r>
          </a:p>
          <a:p>
            <a:pPr algn="l" marL="604519" indent="-302260" lvl="1">
              <a:lnSpc>
                <a:spcPts val="3919"/>
              </a:lnSpc>
              <a:buFont typeface="Arial"/>
              <a:buChar char="•"/>
            </a:pPr>
            <a:r>
              <a:rPr lang="en-US" sz="2799" spc="167">
                <a:solidFill>
                  <a:srgbClr val="000000"/>
                </a:solidFill>
                <a:latin typeface="Arial"/>
                <a:ea typeface="Arial"/>
                <a:cs typeface="Arial"/>
                <a:sym typeface="Arial"/>
              </a:rPr>
              <a:t>cv2.destroyAllWindows()</a:t>
            </a:r>
          </a:p>
          <a:p>
            <a:pPr algn="l">
              <a:lnSpc>
                <a:spcPts val="3919"/>
              </a:lnSpc>
            </a:pPr>
          </a:p>
          <a:p>
            <a:pPr algn="l" marL="604519" indent="-302260" lvl="1">
              <a:lnSpc>
                <a:spcPts val="3919"/>
              </a:lnSpc>
              <a:buFont typeface="Arial"/>
              <a:buChar char="•"/>
            </a:pPr>
            <a:r>
              <a:rPr lang="en-US" sz="2799" spc="167">
                <a:solidFill>
                  <a:srgbClr val="000000"/>
                </a:solidFill>
                <a:latin typeface="Arial"/>
                <a:ea typeface="Arial"/>
                <a:cs typeface="Arial"/>
                <a:sym typeface="Arial"/>
              </a:rPr>
              <a:t>cv2.imshow("Transformed Image (Bottom Right)", transformation_image2)</a:t>
            </a:r>
          </a:p>
          <a:p>
            <a:pPr algn="l" marL="604519" indent="-302260" lvl="1">
              <a:lnSpc>
                <a:spcPts val="3919"/>
              </a:lnSpc>
              <a:buFont typeface="Arial"/>
              <a:buChar char="•"/>
            </a:pPr>
            <a:r>
              <a:rPr lang="en-US" sz="2799" spc="167">
                <a:solidFill>
                  <a:srgbClr val="000000"/>
                </a:solidFill>
                <a:latin typeface="Arial"/>
                <a:ea typeface="Arial"/>
                <a:cs typeface="Arial"/>
                <a:sym typeface="Arial"/>
              </a:rPr>
              <a:t>cv2.waitKey(0)</a:t>
            </a:r>
          </a:p>
          <a:p>
            <a:pPr algn="l" marL="604519" indent="-302260" lvl="1">
              <a:lnSpc>
                <a:spcPts val="3919"/>
              </a:lnSpc>
              <a:buFont typeface="Arial"/>
              <a:buChar char="•"/>
            </a:pPr>
            <a:r>
              <a:rPr lang="en-US" sz="2799" spc="167">
                <a:solidFill>
                  <a:srgbClr val="000000"/>
                </a:solidFill>
                <a:latin typeface="Arial"/>
                <a:ea typeface="Arial"/>
                <a:cs typeface="Arial"/>
                <a:sym typeface="Arial"/>
              </a:rPr>
              <a:t>cv2.destroyAllWindows()</a:t>
            </a:r>
          </a:p>
          <a:p>
            <a:pPr algn="l">
              <a:lnSpc>
                <a:spcPts val="3919"/>
              </a:lnSpc>
              <a:spcBef>
                <a:spcPct val="0"/>
              </a:spcBef>
            </a:pPr>
          </a:p>
        </p:txBody>
      </p:sp>
      <p:grpSp>
        <p:nvGrpSpPr>
          <p:cNvPr name="Group 7" id="7"/>
          <p:cNvGrpSpPr/>
          <p:nvPr/>
        </p:nvGrpSpPr>
        <p:grpSpPr>
          <a:xfrm rot="0">
            <a:off x="0" y="-485196"/>
            <a:ext cx="18277775" cy="970393"/>
            <a:chOff x="0" y="0"/>
            <a:chExt cx="4813900" cy="255577"/>
          </a:xfrm>
        </p:grpSpPr>
        <p:sp>
          <p:nvSpPr>
            <p:cNvPr name="Freeform 8" id="8"/>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9" id="9"/>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77900"/>
            <a:ext cx="10984230"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Perspective Transformation</a:t>
            </a:r>
          </a:p>
        </p:txBody>
      </p:sp>
      <p:grpSp>
        <p:nvGrpSpPr>
          <p:cNvPr name="Group 3" id="3"/>
          <p:cNvGrpSpPr/>
          <p:nvPr/>
        </p:nvGrpSpPr>
        <p:grpSpPr>
          <a:xfrm rot="0">
            <a:off x="863100" y="1974582"/>
            <a:ext cx="14684243" cy="7864137"/>
            <a:chOff x="0" y="0"/>
            <a:chExt cx="4983933" cy="2669142"/>
          </a:xfrm>
        </p:grpSpPr>
        <p:sp>
          <p:nvSpPr>
            <p:cNvPr name="Freeform 4" id="4"/>
            <p:cNvSpPr/>
            <p:nvPr/>
          </p:nvSpPr>
          <p:spPr>
            <a:xfrm flipH="false" flipV="false" rot="0">
              <a:off x="0" y="0"/>
              <a:ext cx="4983933" cy="2669142"/>
            </a:xfrm>
            <a:custGeom>
              <a:avLst/>
              <a:gdLst/>
              <a:ahLst/>
              <a:cxnLst/>
              <a:rect r="r" b="b" t="t" l="l"/>
              <a:pathLst>
                <a:path h="2669142" w="4983933">
                  <a:moveTo>
                    <a:pt x="4745" y="0"/>
                  </a:moveTo>
                  <a:lnTo>
                    <a:pt x="4979188" y="0"/>
                  </a:lnTo>
                  <a:cubicBezTo>
                    <a:pt x="4980446" y="0"/>
                    <a:pt x="4981653" y="500"/>
                    <a:pt x="4982543" y="1390"/>
                  </a:cubicBezTo>
                  <a:cubicBezTo>
                    <a:pt x="4983433" y="2280"/>
                    <a:pt x="4983933" y="3487"/>
                    <a:pt x="4983933" y="4745"/>
                  </a:cubicBezTo>
                  <a:lnTo>
                    <a:pt x="4983933" y="2664397"/>
                  </a:lnTo>
                  <a:cubicBezTo>
                    <a:pt x="4983933" y="2667018"/>
                    <a:pt x="4981809" y="2669142"/>
                    <a:pt x="4979188" y="2669142"/>
                  </a:cubicBezTo>
                  <a:lnTo>
                    <a:pt x="4745" y="2669142"/>
                  </a:lnTo>
                  <a:cubicBezTo>
                    <a:pt x="3487" y="2669142"/>
                    <a:pt x="2280" y="2668642"/>
                    <a:pt x="1390" y="2667752"/>
                  </a:cubicBezTo>
                  <a:cubicBezTo>
                    <a:pt x="500" y="2666863"/>
                    <a:pt x="0" y="2665656"/>
                    <a:pt x="0" y="2664397"/>
                  </a:cubicBezTo>
                  <a:lnTo>
                    <a:pt x="0" y="4745"/>
                  </a:lnTo>
                  <a:cubicBezTo>
                    <a:pt x="0" y="3487"/>
                    <a:pt x="500" y="2280"/>
                    <a:pt x="1390" y="1390"/>
                  </a:cubicBezTo>
                  <a:cubicBezTo>
                    <a:pt x="2280" y="500"/>
                    <a:pt x="3487" y="0"/>
                    <a:pt x="4745"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5" id="5"/>
            <p:cNvSpPr txBox="true"/>
            <p:nvPr/>
          </p:nvSpPr>
          <p:spPr>
            <a:xfrm>
              <a:off x="0" y="-47625"/>
              <a:ext cx="4983933" cy="27167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6" id="6"/>
          <p:cNvGrpSpPr/>
          <p:nvPr/>
        </p:nvGrpSpPr>
        <p:grpSpPr>
          <a:xfrm rot="0">
            <a:off x="16033230" y="1974582"/>
            <a:ext cx="2254770" cy="7812815"/>
            <a:chOff x="0" y="0"/>
            <a:chExt cx="349323" cy="1210409"/>
          </a:xfrm>
        </p:grpSpPr>
        <p:sp>
          <p:nvSpPr>
            <p:cNvPr name="Freeform 7" id="7"/>
            <p:cNvSpPr/>
            <p:nvPr/>
          </p:nvSpPr>
          <p:spPr>
            <a:xfrm flipH="false" flipV="false" rot="0">
              <a:off x="0" y="0"/>
              <a:ext cx="349323" cy="1210409"/>
            </a:xfrm>
            <a:custGeom>
              <a:avLst/>
              <a:gdLst/>
              <a:ahLst/>
              <a:cxnLst/>
              <a:rect r="r" b="b" t="t" l="l"/>
              <a:pathLst>
                <a:path h="1210409" w="349323">
                  <a:moveTo>
                    <a:pt x="174661" y="0"/>
                  </a:moveTo>
                  <a:lnTo>
                    <a:pt x="174661" y="0"/>
                  </a:lnTo>
                  <a:cubicBezTo>
                    <a:pt x="220985" y="0"/>
                    <a:pt x="265410" y="18402"/>
                    <a:pt x="298166" y="51157"/>
                  </a:cubicBezTo>
                  <a:cubicBezTo>
                    <a:pt x="330921" y="83913"/>
                    <a:pt x="349323" y="128338"/>
                    <a:pt x="349323" y="174661"/>
                  </a:cubicBezTo>
                  <a:lnTo>
                    <a:pt x="349323" y="1035748"/>
                  </a:lnTo>
                  <a:cubicBezTo>
                    <a:pt x="349323" y="1132211"/>
                    <a:pt x="271124" y="1210409"/>
                    <a:pt x="174661" y="1210409"/>
                  </a:cubicBezTo>
                  <a:lnTo>
                    <a:pt x="174661" y="1210409"/>
                  </a:lnTo>
                  <a:cubicBezTo>
                    <a:pt x="128338" y="1210409"/>
                    <a:pt x="83913" y="1192008"/>
                    <a:pt x="51157" y="1159252"/>
                  </a:cubicBezTo>
                  <a:cubicBezTo>
                    <a:pt x="18402" y="1126497"/>
                    <a:pt x="0" y="1082071"/>
                    <a:pt x="0" y="1035748"/>
                  </a:cubicBezTo>
                  <a:lnTo>
                    <a:pt x="0" y="174661"/>
                  </a:lnTo>
                  <a:cubicBezTo>
                    <a:pt x="0" y="78199"/>
                    <a:pt x="78199" y="0"/>
                    <a:pt x="174661" y="0"/>
                  </a:cubicBezTo>
                  <a:close/>
                </a:path>
              </a:pathLst>
            </a:custGeom>
            <a:blipFill>
              <a:blip r:embed="rId2"/>
              <a:stretch>
                <a:fillRect l="-210038" t="0" r="-210038" b="0"/>
              </a:stretch>
            </a:blipFill>
          </p:spPr>
        </p:sp>
      </p:grpSp>
      <p:sp>
        <p:nvSpPr>
          <p:cNvPr name="TextBox 8" id="8"/>
          <p:cNvSpPr txBox="true"/>
          <p:nvPr/>
        </p:nvSpPr>
        <p:spPr>
          <a:xfrm rot="0">
            <a:off x="1321159" y="2188701"/>
            <a:ext cx="13918961" cy="6720016"/>
          </a:xfrm>
          <a:prstGeom prst="rect">
            <a:avLst/>
          </a:prstGeom>
        </p:spPr>
        <p:txBody>
          <a:bodyPr anchor="t" rtlCol="false" tIns="0" lIns="0" bIns="0" rIns="0">
            <a:spAutoFit/>
          </a:bodyPr>
          <a:lstStyle/>
          <a:p>
            <a:pPr algn="l">
              <a:lnSpc>
                <a:spcPts val="4480"/>
              </a:lnSpc>
            </a:pPr>
            <a:r>
              <a:rPr lang="en-US" sz="3200" b="true">
                <a:solidFill>
                  <a:srgbClr val="FFFFFF"/>
                </a:solidFill>
                <a:latin typeface="Nunito Bold"/>
                <a:ea typeface="Nunito Bold"/>
                <a:cs typeface="Nunito Bold"/>
                <a:sym typeface="Nunito Bold"/>
              </a:rPr>
              <a:t>What is it ?</a:t>
            </a:r>
          </a:p>
          <a:p>
            <a:pPr algn="l" marL="690881" indent="-345440" lvl="1">
              <a:lnSpc>
                <a:spcPts val="4480"/>
              </a:lnSpc>
              <a:buFont typeface="Arial"/>
              <a:buChar char="•"/>
            </a:pPr>
            <a:r>
              <a:rPr lang="en-US" sz="3200">
                <a:solidFill>
                  <a:srgbClr val="FFFFFF"/>
                </a:solidFill>
                <a:latin typeface="Nunito"/>
                <a:ea typeface="Nunito"/>
                <a:cs typeface="Nunito"/>
                <a:sym typeface="Nunito"/>
              </a:rPr>
              <a:t>A geometric operation tha</a:t>
            </a:r>
            <a:r>
              <a:rPr lang="en-US" sz="3200">
                <a:solidFill>
                  <a:srgbClr val="FFFFFF"/>
                </a:solidFill>
                <a:latin typeface="Nunito"/>
                <a:ea typeface="Nunito"/>
                <a:cs typeface="Nunito"/>
                <a:sym typeface="Nunito"/>
              </a:rPr>
              <a:t>t alters the viewpoint of an image.</a:t>
            </a:r>
          </a:p>
          <a:p>
            <a:pPr algn="l" marL="690881" indent="-345440" lvl="1">
              <a:lnSpc>
                <a:spcPts val="4480"/>
              </a:lnSpc>
              <a:buFont typeface="Arial"/>
              <a:buChar char="•"/>
            </a:pPr>
            <a:r>
              <a:rPr lang="en-US" sz="3200">
                <a:solidFill>
                  <a:srgbClr val="FFFFFF"/>
                </a:solidFill>
                <a:latin typeface="Nunito"/>
                <a:ea typeface="Nunito"/>
                <a:cs typeface="Nunito"/>
                <a:sym typeface="Nunito"/>
              </a:rPr>
              <a:t>Changes the image from an angled vi</a:t>
            </a:r>
            <a:r>
              <a:rPr lang="en-US" sz="3200">
                <a:solidFill>
                  <a:srgbClr val="FFFFFF"/>
                </a:solidFill>
                <a:latin typeface="Nunito"/>
                <a:ea typeface="Nunito"/>
                <a:cs typeface="Nunito"/>
                <a:sym typeface="Nunito"/>
              </a:rPr>
              <a:t>ew to a top-down or front-facing one.</a:t>
            </a:r>
          </a:p>
          <a:p>
            <a:pPr algn="l">
              <a:lnSpc>
                <a:spcPts val="4480"/>
              </a:lnSpc>
            </a:pPr>
          </a:p>
          <a:p>
            <a:pPr algn="l">
              <a:lnSpc>
                <a:spcPts val="4480"/>
              </a:lnSpc>
            </a:pPr>
            <a:r>
              <a:rPr lang="en-US" sz="3200" b="true">
                <a:solidFill>
                  <a:srgbClr val="FFFFFF"/>
                </a:solidFill>
                <a:latin typeface="Nunito Bold"/>
                <a:ea typeface="Nunito Bold"/>
                <a:cs typeface="Nunito Bold"/>
                <a:sym typeface="Nunito Bold"/>
              </a:rPr>
              <a:t>How it works :</a:t>
            </a:r>
          </a:p>
          <a:p>
            <a:pPr algn="l" marL="690881" indent="-345440" lvl="1">
              <a:lnSpc>
                <a:spcPts val="4480"/>
              </a:lnSpc>
              <a:buAutoNum type="arabicPeriod" startAt="1"/>
            </a:pPr>
            <a:r>
              <a:rPr lang="en-US" sz="3200">
                <a:solidFill>
                  <a:srgbClr val="FFFFFF"/>
                </a:solidFill>
                <a:latin typeface="Nunito"/>
                <a:ea typeface="Nunito"/>
                <a:cs typeface="Nunito"/>
                <a:sym typeface="Nunito"/>
              </a:rPr>
              <a:t>Identify 4 source points on the input image.</a:t>
            </a:r>
          </a:p>
          <a:p>
            <a:pPr algn="l" marL="690881" indent="-345440" lvl="1">
              <a:lnSpc>
                <a:spcPts val="4480"/>
              </a:lnSpc>
              <a:buAutoNum type="arabicPeriod" startAt="1"/>
            </a:pPr>
            <a:r>
              <a:rPr lang="en-US" sz="3200">
                <a:solidFill>
                  <a:srgbClr val="FFFFFF"/>
                </a:solidFill>
                <a:latin typeface="Nunito"/>
                <a:ea typeface="Nunito"/>
                <a:cs typeface="Nunito"/>
                <a:sym typeface="Nunito"/>
              </a:rPr>
              <a:t>Specify 4 destination points for the output.</a:t>
            </a:r>
          </a:p>
          <a:p>
            <a:pPr algn="l" marL="690881" indent="-345440" lvl="1">
              <a:lnSpc>
                <a:spcPts val="4480"/>
              </a:lnSpc>
              <a:buAutoNum type="arabicPeriod" startAt="1"/>
            </a:pPr>
            <a:r>
              <a:rPr lang="en-US" sz="3200">
                <a:solidFill>
                  <a:srgbClr val="FFFFFF"/>
                </a:solidFill>
                <a:latin typeface="Nunito"/>
                <a:ea typeface="Nunito"/>
                <a:cs typeface="Nunito"/>
                <a:sym typeface="Nunito"/>
              </a:rPr>
              <a:t>Get the transformation matrix: cv2.getPerspectiveTransform(src_pts, dst_pts)</a:t>
            </a:r>
          </a:p>
          <a:p>
            <a:pPr algn="l" marL="690881" indent="-345440" lvl="1">
              <a:lnSpc>
                <a:spcPts val="4480"/>
              </a:lnSpc>
              <a:buAutoNum type="arabicPeriod" startAt="1"/>
            </a:pPr>
            <a:r>
              <a:rPr lang="en-US" sz="3200">
                <a:solidFill>
                  <a:srgbClr val="FFFFFF"/>
                </a:solidFill>
                <a:latin typeface="Nunito"/>
                <a:ea typeface="Nunito"/>
                <a:cs typeface="Nunito"/>
                <a:sym typeface="Nunito"/>
              </a:rPr>
              <a:t>Apply it: cv2.warpPerspective(img, matrix, (w, h))</a:t>
            </a:r>
          </a:p>
          <a:p>
            <a:pPr algn="l">
              <a:lnSpc>
                <a:spcPts val="4480"/>
              </a:lnSpc>
            </a:pPr>
          </a:p>
        </p:txBody>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77900"/>
            <a:ext cx="10984230"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Perspective Transformation</a:t>
            </a:r>
          </a:p>
        </p:txBody>
      </p:sp>
      <p:grpSp>
        <p:nvGrpSpPr>
          <p:cNvPr name="Group 3" id="3"/>
          <p:cNvGrpSpPr/>
          <p:nvPr/>
        </p:nvGrpSpPr>
        <p:grpSpPr>
          <a:xfrm rot="0">
            <a:off x="863100" y="1974582"/>
            <a:ext cx="10385389" cy="2760820"/>
            <a:chOff x="0" y="0"/>
            <a:chExt cx="3524873" cy="937041"/>
          </a:xfrm>
        </p:grpSpPr>
        <p:sp>
          <p:nvSpPr>
            <p:cNvPr name="Freeform 4" id="4"/>
            <p:cNvSpPr/>
            <p:nvPr/>
          </p:nvSpPr>
          <p:spPr>
            <a:xfrm flipH="false" flipV="false" rot="0">
              <a:off x="0" y="0"/>
              <a:ext cx="3524872" cy="937041"/>
            </a:xfrm>
            <a:custGeom>
              <a:avLst/>
              <a:gdLst/>
              <a:ahLst/>
              <a:cxnLst/>
              <a:rect r="r" b="b" t="t" l="l"/>
              <a:pathLst>
                <a:path h="937041" w="3524872">
                  <a:moveTo>
                    <a:pt x="6709" y="0"/>
                  </a:moveTo>
                  <a:lnTo>
                    <a:pt x="3518163" y="0"/>
                  </a:lnTo>
                  <a:cubicBezTo>
                    <a:pt x="3521869" y="0"/>
                    <a:pt x="3524872" y="3004"/>
                    <a:pt x="3524872" y="6709"/>
                  </a:cubicBezTo>
                  <a:lnTo>
                    <a:pt x="3524872" y="930332"/>
                  </a:lnTo>
                  <a:cubicBezTo>
                    <a:pt x="3524872" y="932112"/>
                    <a:pt x="3524166" y="933818"/>
                    <a:pt x="3522907" y="935076"/>
                  </a:cubicBezTo>
                  <a:cubicBezTo>
                    <a:pt x="3521649" y="936335"/>
                    <a:pt x="3519943" y="937041"/>
                    <a:pt x="3518163" y="937041"/>
                  </a:cubicBezTo>
                  <a:lnTo>
                    <a:pt x="6709" y="937041"/>
                  </a:lnTo>
                  <a:cubicBezTo>
                    <a:pt x="3004" y="937041"/>
                    <a:pt x="0" y="934038"/>
                    <a:pt x="0" y="930332"/>
                  </a:cubicBezTo>
                  <a:lnTo>
                    <a:pt x="0" y="6709"/>
                  </a:lnTo>
                  <a:cubicBezTo>
                    <a:pt x="0" y="3004"/>
                    <a:pt x="3004" y="0"/>
                    <a:pt x="6709"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5" id="5"/>
            <p:cNvSpPr txBox="true"/>
            <p:nvPr/>
          </p:nvSpPr>
          <p:spPr>
            <a:xfrm>
              <a:off x="0" y="-47625"/>
              <a:ext cx="3524873" cy="984666"/>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6" id="6"/>
          <p:cNvGrpSpPr/>
          <p:nvPr/>
        </p:nvGrpSpPr>
        <p:grpSpPr>
          <a:xfrm rot="5400000">
            <a:off x="10842534" y="2841534"/>
            <a:ext cx="10316948" cy="4573984"/>
            <a:chOff x="0" y="0"/>
            <a:chExt cx="3501643" cy="1552442"/>
          </a:xfrm>
        </p:grpSpPr>
        <p:sp>
          <p:nvSpPr>
            <p:cNvPr name="Freeform 7" id="7"/>
            <p:cNvSpPr/>
            <p:nvPr/>
          </p:nvSpPr>
          <p:spPr>
            <a:xfrm flipH="false" flipV="false" rot="0">
              <a:off x="0" y="0"/>
              <a:ext cx="3501643" cy="1552442"/>
            </a:xfrm>
            <a:custGeom>
              <a:avLst/>
              <a:gdLst/>
              <a:ahLst/>
              <a:cxnLst/>
              <a:rect r="r" b="b" t="t" l="l"/>
              <a:pathLst>
                <a:path h="1552442" w="3501643">
                  <a:moveTo>
                    <a:pt x="6754" y="0"/>
                  </a:moveTo>
                  <a:lnTo>
                    <a:pt x="3494889" y="0"/>
                  </a:lnTo>
                  <a:cubicBezTo>
                    <a:pt x="3496681" y="0"/>
                    <a:pt x="3498398" y="712"/>
                    <a:pt x="3499665" y="1978"/>
                  </a:cubicBezTo>
                  <a:cubicBezTo>
                    <a:pt x="3500932" y="3245"/>
                    <a:pt x="3501643" y="4962"/>
                    <a:pt x="3501643" y="6754"/>
                  </a:cubicBezTo>
                  <a:lnTo>
                    <a:pt x="3501643" y="1545688"/>
                  </a:lnTo>
                  <a:cubicBezTo>
                    <a:pt x="3501643" y="1547479"/>
                    <a:pt x="3500932" y="1549197"/>
                    <a:pt x="3499665" y="1550464"/>
                  </a:cubicBezTo>
                  <a:cubicBezTo>
                    <a:pt x="3498398" y="1551730"/>
                    <a:pt x="3496681" y="1552442"/>
                    <a:pt x="3494889" y="1552442"/>
                  </a:cubicBezTo>
                  <a:lnTo>
                    <a:pt x="6754" y="1552442"/>
                  </a:lnTo>
                  <a:cubicBezTo>
                    <a:pt x="4962" y="1552442"/>
                    <a:pt x="3245" y="1551730"/>
                    <a:pt x="1978" y="1550464"/>
                  </a:cubicBezTo>
                  <a:cubicBezTo>
                    <a:pt x="712" y="1549197"/>
                    <a:pt x="0" y="1547479"/>
                    <a:pt x="0" y="1545688"/>
                  </a:cubicBezTo>
                  <a:lnTo>
                    <a:pt x="0" y="6754"/>
                  </a:lnTo>
                  <a:cubicBezTo>
                    <a:pt x="0" y="4962"/>
                    <a:pt x="712" y="3245"/>
                    <a:pt x="1978" y="1978"/>
                  </a:cubicBezTo>
                  <a:cubicBezTo>
                    <a:pt x="3245" y="712"/>
                    <a:pt x="4962" y="0"/>
                    <a:pt x="6754"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8" id="8"/>
            <p:cNvSpPr txBox="true"/>
            <p:nvPr/>
          </p:nvSpPr>
          <p:spPr>
            <a:xfrm>
              <a:off x="0" y="-47625"/>
              <a:ext cx="3501643" cy="16000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9" id="9"/>
          <p:cNvGrpSpPr/>
          <p:nvPr/>
        </p:nvGrpSpPr>
        <p:grpSpPr>
          <a:xfrm rot="0">
            <a:off x="12012930" y="1445485"/>
            <a:ext cx="5246370" cy="7812815"/>
            <a:chOff x="0" y="0"/>
            <a:chExt cx="812800" cy="1210409"/>
          </a:xfrm>
        </p:grpSpPr>
        <p:sp>
          <p:nvSpPr>
            <p:cNvPr name="Freeform 10" id="10"/>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
        <p:nvSpPr>
          <p:cNvPr name="TextBox 11" id="11"/>
          <p:cNvSpPr txBox="true"/>
          <p:nvPr/>
        </p:nvSpPr>
        <p:spPr>
          <a:xfrm rot="0">
            <a:off x="1321159" y="2188701"/>
            <a:ext cx="9469270" cy="2785931"/>
          </a:xfrm>
          <a:prstGeom prst="rect">
            <a:avLst/>
          </a:prstGeom>
        </p:spPr>
        <p:txBody>
          <a:bodyPr anchor="t" rtlCol="false" tIns="0" lIns="0" bIns="0" rIns="0">
            <a:spAutoFit/>
          </a:bodyPr>
          <a:lstStyle/>
          <a:p>
            <a:pPr algn="l">
              <a:lnSpc>
                <a:spcPts val="4480"/>
              </a:lnSpc>
            </a:pPr>
            <a:r>
              <a:rPr lang="en-US" sz="3200" b="true">
                <a:solidFill>
                  <a:srgbClr val="FFFFFF"/>
                </a:solidFill>
                <a:latin typeface="Nunito Bold"/>
                <a:ea typeface="Nunito Bold"/>
                <a:cs typeface="Nunito Bold"/>
                <a:sym typeface="Nunito Bold"/>
              </a:rPr>
              <a:t>Ap</a:t>
            </a:r>
            <a:r>
              <a:rPr lang="en-US" sz="3200" b="true">
                <a:solidFill>
                  <a:srgbClr val="FFFFFF"/>
                </a:solidFill>
                <a:latin typeface="Nunito Bold"/>
                <a:ea typeface="Nunito Bold"/>
                <a:cs typeface="Nunito Bold"/>
                <a:sym typeface="Nunito Bold"/>
              </a:rPr>
              <a:t>plic</a:t>
            </a:r>
            <a:r>
              <a:rPr lang="en-US" sz="3200" b="true">
                <a:solidFill>
                  <a:srgbClr val="FFFFFF"/>
                </a:solidFill>
                <a:latin typeface="Nunito Bold"/>
                <a:ea typeface="Nunito Bold"/>
                <a:cs typeface="Nunito Bold"/>
                <a:sym typeface="Nunito Bold"/>
              </a:rPr>
              <a:t>ations:</a:t>
            </a:r>
          </a:p>
          <a:p>
            <a:pPr algn="l" marL="690881" indent="-345440" lvl="1">
              <a:lnSpc>
                <a:spcPts val="4480"/>
              </a:lnSpc>
              <a:buFont typeface="Arial"/>
              <a:buChar char="•"/>
            </a:pPr>
            <a:r>
              <a:rPr lang="en-US" b="true" sz="3200">
                <a:solidFill>
                  <a:srgbClr val="FFFFFF"/>
                </a:solidFill>
                <a:latin typeface="Nunito Bold"/>
                <a:ea typeface="Nunito Bold"/>
                <a:cs typeface="Nunito Bold"/>
                <a:sym typeface="Nunito Bold"/>
              </a:rPr>
              <a:t>Document scanning</a:t>
            </a:r>
          </a:p>
          <a:p>
            <a:pPr algn="l" marL="690881" indent="-345440" lvl="1">
              <a:lnSpc>
                <a:spcPts val="4480"/>
              </a:lnSpc>
              <a:buFont typeface="Arial"/>
              <a:buChar char="•"/>
            </a:pPr>
            <a:r>
              <a:rPr lang="en-US" b="true" sz="3200">
                <a:solidFill>
                  <a:srgbClr val="FFFFFF"/>
                </a:solidFill>
                <a:latin typeface="Nunito Bold"/>
                <a:ea typeface="Nunito Bold"/>
                <a:cs typeface="Nunito Bold"/>
                <a:sym typeface="Nunito Bold"/>
              </a:rPr>
              <a:t>Lan</a:t>
            </a:r>
            <a:r>
              <a:rPr lang="en-US" b="true" sz="3200">
                <a:solidFill>
                  <a:srgbClr val="FFFFFF"/>
                </a:solidFill>
                <a:latin typeface="Nunito Bold"/>
                <a:ea typeface="Nunito Bold"/>
                <a:cs typeface="Nunito Bold"/>
                <a:sym typeface="Nunito Bold"/>
              </a:rPr>
              <a:t>e detection in autonomous driving</a:t>
            </a:r>
          </a:p>
          <a:p>
            <a:pPr algn="l" marL="690881" indent="-345440" lvl="1">
              <a:lnSpc>
                <a:spcPts val="4480"/>
              </a:lnSpc>
              <a:buFont typeface="Arial"/>
              <a:buChar char="•"/>
            </a:pPr>
            <a:r>
              <a:rPr lang="en-US" b="true" sz="3200">
                <a:solidFill>
                  <a:srgbClr val="FFFFFF"/>
                </a:solidFill>
                <a:latin typeface="Nunito Bold"/>
                <a:ea typeface="Nunito Bold"/>
                <a:cs typeface="Nunito Bold"/>
                <a:sym typeface="Nunito Bold"/>
              </a:rPr>
              <a:t>3D</a:t>
            </a:r>
            <a:r>
              <a:rPr lang="en-US" b="true" sz="3200">
                <a:solidFill>
                  <a:srgbClr val="FFFFFF"/>
                </a:solidFill>
                <a:latin typeface="Nunito Bold"/>
                <a:ea typeface="Nunito Bold"/>
                <a:cs typeface="Nunito Bold"/>
                <a:sym typeface="Nunito Bold"/>
              </a:rPr>
              <a:t> effect simulation</a:t>
            </a:r>
          </a:p>
          <a:p>
            <a:pPr algn="l">
              <a:lnSpc>
                <a:spcPts val="4480"/>
              </a:lnSpc>
            </a:pPr>
          </a:p>
        </p:txBody>
      </p:sp>
    </p:spTree>
  </p:cSld>
  <p:clrMapOvr>
    <a:masterClrMapping/>
  </p:clrMapOvr>
</p:sld>
</file>

<file path=ppt/slides/slide3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9316607"/>
            <a:ext cx="18277775" cy="970393"/>
            <a:chOff x="0" y="0"/>
            <a:chExt cx="4813900" cy="255577"/>
          </a:xfrm>
        </p:grpSpPr>
        <p:sp>
          <p:nvSpPr>
            <p:cNvPr name="Freeform 3" id="3"/>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1047750"/>
            <a:ext cx="10650786"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Code : </a:t>
            </a:r>
          </a:p>
        </p:txBody>
      </p:sp>
      <p:sp>
        <p:nvSpPr>
          <p:cNvPr name="TextBox 6" id="6"/>
          <p:cNvSpPr txBox="true"/>
          <p:nvPr/>
        </p:nvSpPr>
        <p:spPr>
          <a:xfrm rot="0">
            <a:off x="1028700" y="1998789"/>
            <a:ext cx="16996186" cy="6976338"/>
          </a:xfrm>
          <a:prstGeom prst="rect">
            <a:avLst/>
          </a:prstGeom>
        </p:spPr>
        <p:txBody>
          <a:bodyPr anchor="t" rtlCol="false" tIns="0" lIns="0" bIns="0" rIns="0">
            <a:spAutoFit/>
          </a:bodyPr>
          <a:lstStyle/>
          <a:p>
            <a:pPr algn="l">
              <a:lnSpc>
                <a:spcPts val="3919"/>
              </a:lnSpc>
            </a:pPr>
            <a:r>
              <a:rPr lang="en-US" sz="2799" spc="167">
                <a:solidFill>
                  <a:srgbClr val="000000"/>
                </a:solidFill>
                <a:latin typeface="Arial"/>
                <a:ea typeface="Arial"/>
                <a:cs typeface="Arial"/>
                <a:sym typeface="Arial"/>
              </a:rPr>
              <a:t>import cv2</a:t>
            </a:r>
          </a:p>
          <a:p>
            <a:pPr algn="l">
              <a:lnSpc>
                <a:spcPts val="3919"/>
              </a:lnSpc>
            </a:pPr>
            <a:r>
              <a:rPr lang="en-US" sz="2799" spc="167">
                <a:solidFill>
                  <a:srgbClr val="000000"/>
                </a:solidFill>
                <a:latin typeface="Arial"/>
                <a:ea typeface="Arial"/>
                <a:cs typeface="Arial"/>
                <a:sym typeface="Arial"/>
              </a:rPr>
              <a:t>import numpy as np</a:t>
            </a:r>
          </a:p>
          <a:p>
            <a:pPr algn="l">
              <a:lnSpc>
                <a:spcPts val="3919"/>
              </a:lnSpc>
            </a:pPr>
          </a:p>
          <a:p>
            <a:pPr algn="l">
              <a:lnSpc>
                <a:spcPts val="3919"/>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re</a:t>
            </a:r>
            <a:r>
              <a:rPr lang="en-US" sz="2799" spc="167">
                <a:solidFill>
                  <a:srgbClr val="000000"/>
                </a:solidFill>
                <a:latin typeface="Arial"/>
                <a:ea typeface="Arial"/>
                <a:cs typeface="Arial"/>
                <a:sym typeface="Arial"/>
              </a:rPr>
              <a:t>ad the image</a:t>
            </a:r>
          </a:p>
          <a:p>
            <a:pPr algn="l">
              <a:lnSpc>
                <a:spcPts val="3919"/>
              </a:lnSpc>
            </a:pPr>
            <a:r>
              <a:rPr lang="en-US" sz="2799" spc="167">
                <a:solidFill>
                  <a:srgbClr val="000000"/>
                </a:solidFill>
                <a:latin typeface="Arial"/>
                <a:ea typeface="Arial"/>
                <a:cs typeface="Arial"/>
                <a:sym typeface="Arial"/>
              </a:rPr>
              <a:t>img1 = cv2.imread(r"DRDO\images\leaf.jpg")</a:t>
            </a:r>
          </a:p>
          <a:p>
            <a:pPr algn="l">
              <a:lnSpc>
                <a:spcPts val="3919"/>
              </a:lnSpc>
            </a:pPr>
          </a:p>
          <a:p>
            <a:pPr algn="l">
              <a:lnSpc>
                <a:spcPts val="3919"/>
              </a:lnSpc>
            </a:pPr>
            <a:r>
              <a:rPr lang="en-US" sz="2799" spc="167">
                <a:solidFill>
                  <a:srgbClr val="000000"/>
                </a:solidFill>
                <a:latin typeface="Arial"/>
                <a:ea typeface="Arial"/>
                <a:cs typeface="Arial"/>
                <a:sym typeface="Arial"/>
              </a:rPr>
              <a:t># check if image is read properly</a:t>
            </a:r>
          </a:p>
          <a:p>
            <a:pPr algn="l">
              <a:lnSpc>
                <a:spcPts val="3919"/>
              </a:lnSpc>
            </a:pPr>
            <a:r>
              <a:rPr lang="en-US" sz="2799" spc="167">
                <a:solidFill>
                  <a:srgbClr val="000000"/>
                </a:solidFill>
                <a:latin typeface="Arial"/>
                <a:ea typeface="Arial"/>
                <a:cs typeface="Arial"/>
                <a:sym typeface="Arial"/>
              </a:rPr>
              <a:t>if img1 is None:</a:t>
            </a:r>
          </a:p>
          <a:p>
            <a:pPr algn="l">
              <a:lnSpc>
                <a:spcPts val="3919"/>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print("Image not found. Please check the path.")</a:t>
            </a:r>
          </a:p>
          <a:p>
            <a:pPr algn="l">
              <a:lnSpc>
                <a:spcPts val="3919"/>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exit()</a:t>
            </a:r>
          </a:p>
          <a:p>
            <a:pPr algn="l">
              <a:lnSpc>
                <a:spcPts val="3919"/>
              </a:lnSpc>
            </a:pPr>
          </a:p>
          <a:p>
            <a:pPr algn="l">
              <a:lnSpc>
                <a:spcPts val="3919"/>
              </a:lnSpc>
            </a:pPr>
            <a:r>
              <a:rPr lang="en-US" sz="2799" spc="167">
                <a:solidFill>
                  <a:srgbClr val="000000"/>
                </a:solidFill>
                <a:latin typeface="Arial"/>
                <a:ea typeface="Arial"/>
                <a:cs typeface="Arial"/>
                <a:sym typeface="Arial"/>
              </a:rPr>
              <a:t># define 4 </a:t>
            </a:r>
            <a:r>
              <a:rPr lang="en-US" sz="2799" spc="167">
                <a:solidFill>
                  <a:srgbClr val="000000"/>
                </a:solidFill>
                <a:latin typeface="Arial"/>
                <a:ea typeface="Arial"/>
                <a:cs typeface="Arial"/>
                <a:sym typeface="Arial"/>
              </a:rPr>
              <a:t>points in the original image (source points)</a:t>
            </a:r>
          </a:p>
          <a:p>
            <a:pPr algn="l">
              <a:lnSpc>
                <a:spcPts val="3919"/>
              </a:lnSpc>
            </a:pPr>
            <a:r>
              <a:rPr lang="en-US" sz="2799" spc="167">
                <a:solidFill>
                  <a:srgbClr val="000000"/>
                </a:solidFill>
                <a:latin typeface="Arial"/>
                <a:ea typeface="Arial"/>
                <a:cs typeface="Arial"/>
                <a:sym typeface="Arial"/>
              </a:rPr>
              <a:t>src_points = np.float32([[50, 50], [200, 50], [50, 200], [200, 200]])</a:t>
            </a:r>
          </a:p>
          <a:p>
            <a:pPr algn="l">
              <a:lnSpc>
                <a:spcPts val="3919"/>
              </a:lnSpc>
              <a:spcBef>
                <a:spcPct val="0"/>
              </a:spcBef>
            </a:pPr>
          </a:p>
        </p:txBody>
      </p:sp>
      <p:grpSp>
        <p:nvGrpSpPr>
          <p:cNvPr name="Group 7" id="7"/>
          <p:cNvGrpSpPr/>
          <p:nvPr/>
        </p:nvGrpSpPr>
        <p:grpSpPr>
          <a:xfrm rot="0">
            <a:off x="0" y="-485196"/>
            <a:ext cx="18277775" cy="970393"/>
            <a:chOff x="0" y="0"/>
            <a:chExt cx="4813900" cy="255577"/>
          </a:xfrm>
        </p:grpSpPr>
        <p:sp>
          <p:nvSpPr>
            <p:cNvPr name="Freeform 8" id="8"/>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9" id="9"/>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3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9316607"/>
            <a:ext cx="18277775" cy="970393"/>
            <a:chOff x="0" y="0"/>
            <a:chExt cx="4813900" cy="255577"/>
          </a:xfrm>
        </p:grpSpPr>
        <p:sp>
          <p:nvSpPr>
            <p:cNvPr name="Freeform 3" id="3"/>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1047750"/>
            <a:ext cx="10650786"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Code : </a:t>
            </a:r>
          </a:p>
        </p:txBody>
      </p:sp>
      <p:sp>
        <p:nvSpPr>
          <p:cNvPr name="TextBox 6" id="6"/>
          <p:cNvSpPr txBox="true"/>
          <p:nvPr/>
        </p:nvSpPr>
        <p:spPr>
          <a:xfrm rot="0">
            <a:off x="1028700" y="1998789"/>
            <a:ext cx="16996186" cy="7966789"/>
          </a:xfrm>
          <a:prstGeom prst="rect">
            <a:avLst/>
          </a:prstGeom>
        </p:spPr>
        <p:txBody>
          <a:bodyPr anchor="t" rtlCol="false" tIns="0" lIns="0" bIns="0" rIns="0">
            <a:spAutoFit/>
          </a:bodyPr>
          <a:lstStyle/>
          <a:p>
            <a:pPr algn="l">
              <a:lnSpc>
                <a:spcPts val="3919"/>
              </a:lnSpc>
            </a:pPr>
          </a:p>
          <a:p>
            <a:pPr algn="l">
              <a:lnSpc>
                <a:spcPts val="3919"/>
              </a:lnSpc>
            </a:pPr>
            <a:r>
              <a:rPr lang="en-US" sz="2799" spc="167">
                <a:solidFill>
                  <a:srgbClr val="000000"/>
                </a:solidFill>
                <a:latin typeface="Arial"/>
                <a:ea typeface="Arial"/>
                <a:cs typeface="Arial"/>
                <a:sym typeface="Arial"/>
              </a:rPr>
              <a:t># define 4 points whe</a:t>
            </a:r>
            <a:r>
              <a:rPr lang="en-US" sz="2799" spc="167">
                <a:solidFill>
                  <a:srgbClr val="000000"/>
                </a:solidFill>
                <a:latin typeface="Arial"/>
                <a:ea typeface="Arial"/>
                <a:cs typeface="Arial"/>
                <a:sym typeface="Arial"/>
              </a:rPr>
              <a:t>re </a:t>
            </a:r>
            <a:r>
              <a:rPr lang="en-US" sz="2799" spc="167">
                <a:solidFill>
                  <a:srgbClr val="000000"/>
                </a:solidFill>
                <a:latin typeface="Arial"/>
                <a:ea typeface="Arial"/>
                <a:cs typeface="Arial"/>
                <a:sym typeface="Arial"/>
              </a:rPr>
              <a:t>the source points should map to (destination points)</a:t>
            </a:r>
          </a:p>
          <a:p>
            <a:pPr algn="l">
              <a:lnSpc>
                <a:spcPts val="3919"/>
              </a:lnSpc>
            </a:pPr>
            <a:r>
              <a:rPr lang="en-US" sz="2799" spc="167">
                <a:solidFill>
                  <a:srgbClr val="000000"/>
                </a:solidFill>
                <a:latin typeface="Arial"/>
                <a:ea typeface="Arial"/>
                <a:cs typeface="Arial"/>
                <a:sym typeface="Arial"/>
              </a:rPr>
              <a:t>dst_points = np.float32([[0, 0], [300, 0], [0, 300], [300, 300]])</a:t>
            </a:r>
          </a:p>
          <a:p>
            <a:pPr algn="l">
              <a:lnSpc>
                <a:spcPts val="3919"/>
              </a:lnSpc>
            </a:pPr>
          </a:p>
          <a:p>
            <a:pPr algn="l">
              <a:lnSpc>
                <a:spcPts val="3919"/>
              </a:lnSpc>
            </a:pPr>
            <a:r>
              <a:rPr lang="en-US" sz="2799" spc="167">
                <a:solidFill>
                  <a:srgbClr val="000000"/>
                </a:solidFill>
                <a:latin typeface="Arial"/>
                <a:ea typeface="Arial"/>
                <a:cs typeface="Arial"/>
                <a:sym typeface="Arial"/>
              </a:rPr>
              <a:t># compute the perspective transform matrix</a:t>
            </a:r>
          </a:p>
          <a:p>
            <a:pPr algn="l">
              <a:lnSpc>
                <a:spcPts val="3919"/>
              </a:lnSpc>
            </a:pPr>
            <a:r>
              <a:rPr lang="en-US" sz="2799" spc="167">
                <a:solidFill>
                  <a:srgbClr val="000000"/>
                </a:solidFill>
                <a:latin typeface="Arial"/>
                <a:ea typeface="Arial"/>
                <a:cs typeface="Arial"/>
                <a:sym typeface="Arial"/>
              </a:rPr>
              <a:t>matrix = cv2.getPerspectiveTransform(src_points, dst_points)</a:t>
            </a:r>
          </a:p>
          <a:p>
            <a:pPr algn="l">
              <a:lnSpc>
                <a:spcPts val="3919"/>
              </a:lnSpc>
            </a:pPr>
          </a:p>
          <a:p>
            <a:pPr algn="l">
              <a:lnSpc>
                <a:spcPts val="3919"/>
              </a:lnSpc>
            </a:pPr>
            <a:r>
              <a:rPr lang="en-US" sz="2799" spc="167">
                <a:solidFill>
                  <a:srgbClr val="000000"/>
                </a:solidFill>
                <a:latin typeface="Arial"/>
                <a:ea typeface="Arial"/>
                <a:cs typeface="Arial"/>
                <a:sym typeface="Arial"/>
              </a:rPr>
              <a:t># apply perspective transformation</a:t>
            </a:r>
          </a:p>
          <a:p>
            <a:pPr algn="l">
              <a:lnSpc>
                <a:spcPts val="3919"/>
              </a:lnSpc>
            </a:pPr>
            <a:r>
              <a:rPr lang="en-US" sz="2799" spc="167">
                <a:solidFill>
                  <a:srgbClr val="000000"/>
                </a:solidFill>
                <a:latin typeface="Arial"/>
                <a:ea typeface="Arial"/>
                <a:cs typeface="Arial"/>
                <a:sym typeface="Arial"/>
              </a:rPr>
              <a:t>result = cv2.warpPerspective(img1, matrix, (300, 300))</a:t>
            </a:r>
          </a:p>
          <a:p>
            <a:pPr algn="l">
              <a:lnSpc>
                <a:spcPts val="3919"/>
              </a:lnSpc>
            </a:pPr>
          </a:p>
          <a:p>
            <a:pPr algn="l">
              <a:lnSpc>
                <a:spcPts val="3919"/>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display result</a:t>
            </a:r>
          </a:p>
          <a:p>
            <a:pPr algn="l">
              <a:lnSpc>
                <a:spcPts val="3919"/>
              </a:lnSpc>
            </a:pPr>
            <a:r>
              <a:rPr lang="en-US" sz="2799" spc="167">
                <a:solidFill>
                  <a:srgbClr val="000000"/>
                </a:solidFill>
                <a:latin typeface="Arial"/>
                <a:ea typeface="Arial"/>
                <a:cs typeface="Arial"/>
                <a:sym typeface="Arial"/>
              </a:rPr>
              <a:t>cv2.imshow("Perspective Transformed", result)</a:t>
            </a:r>
          </a:p>
          <a:p>
            <a:pPr algn="l">
              <a:lnSpc>
                <a:spcPts val="3919"/>
              </a:lnSpc>
            </a:pPr>
            <a:r>
              <a:rPr lang="en-US" sz="2799" spc="167">
                <a:solidFill>
                  <a:srgbClr val="000000"/>
                </a:solidFill>
                <a:latin typeface="Arial"/>
                <a:ea typeface="Arial"/>
                <a:cs typeface="Arial"/>
                <a:sym typeface="Arial"/>
              </a:rPr>
              <a:t>cv2.waitKey(0)</a:t>
            </a:r>
          </a:p>
          <a:p>
            <a:pPr algn="l">
              <a:lnSpc>
                <a:spcPts val="3919"/>
              </a:lnSpc>
            </a:pPr>
            <a:r>
              <a:rPr lang="en-US" sz="2799" spc="167">
                <a:solidFill>
                  <a:srgbClr val="000000"/>
                </a:solidFill>
                <a:latin typeface="Arial"/>
                <a:ea typeface="Arial"/>
                <a:cs typeface="Arial"/>
                <a:sym typeface="Arial"/>
              </a:rPr>
              <a:t>cv2.destroyAllWindows()</a:t>
            </a:r>
          </a:p>
          <a:p>
            <a:pPr algn="l">
              <a:lnSpc>
                <a:spcPts val="3919"/>
              </a:lnSpc>
            </a:pPr>
          </a:p>
          <a:p>
            <a:pPr algn="l">
              <a:lnSpc>
                <a:spcPts val="3919"/>
              </a:lnSpc>
              <a:spcBef>
                <a:spcPct val="0"/>
              </a:spcBef>
            </a:pPr>
          </a:p>
        </p:txBody>
      </p:sp>
      <p:grpSp>
        <p:nvGrpSpPr>
          <p:cNvPr name="Group 7" id="7"/>
          <p:cNvGrpSpPr/>
          <p:nvPr/>
        </p:nvGrpSpPr>
        <p:grpSpPr>
          <a:xfrm rot="0">
            <a:off x="0" y="-485196"/>
            <a:ext cx="18277775" cy="970393"/>
            <a:chOff x="0" y="0"/>
            <a:chExt cx="4813900" cy="255577"/>
          </a:xfrm>
        </p:grpSpPr>
        <p:sp>
          <p:nvSpPr>
            <p:cNvPr name="Freeform 8" id="8"/>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9" id="9"/>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63100" y="481484"/>
            <a:ext cx="12576696" cy="149309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Edge Detection with Canny Algorithm</a:t>
            </a:r>
          </a:p>
        </p:txBody>
      </p:sp>
      <p:grpSp>
        <p:nvGrpSpPr>
          <p:cNvPr name="Group 3" id="3"/>
          <p:cNvGrpSpPr/>
          <p:nvPr/>
        </p:nvGrpSpPr>
        <p:grpSpPr>
          <a:xfrm rot="0">
            <a:off x="863100" y="1974582"/>
            <a:ext cx="10385389" cy="7864137"/>
            <a:chOff x="0" y="0"/>
            <a:chExt cx="3524873" cy="2669142"/>
          </a:xfrm>
        </p:grpSpPr>
        <p:sp>
          <p:nvSpPr>
            <p:cNvPr name="Freeform 4" id="4"/>
            <p:cNvSpPr/>
            <p:nvPr/>
          </p:nvSpPr>
          <p:spPr>
            <a:xfrm flipH="false" flipV="false" rot="0">
              <a:off x="0" y="0"/>
              <a:ext cx="3524872" cy="2669142"/>
            </a:xfrm>
            <a:custGeom>
              <a:avLst/>
              <a:gdLst/>
              <a:ahLst/>
              <a:cxnLst/>
              <a:rect r="r" b="b" t="t" l="l"/>
              <a:pathLst>
                <a:path h="2669142" w="3524872">
                  <a:moveTo>
                    <a:pt x="6709" y="0"/>
                  </a:moveTo>
                  <a:lnTo>
                    <a:pt x="3518163" y="0"/>
                  </a:lnTo>
                  <a:cubicBezTo>
                    <a:pt x="3521869" y="0"/>
                    <a:pt x="3524872" y="3004"/>
                    <a:pt x="3524872" y="6709"/>
                  </a:cubicBezTo>
                  <a:lnTo>
                    <a:pt x="3524872" y="2662433"/>
                  </a:lnTo>
                  <a:cubicBezTo>
                    <a:pt x="3524872" y="2666138"/>
                    <a:pt x="3521869" y="2669142"/>
                    <a:pt x="3518163" y="2669142"/>
                  </a:cubicBezTo>
                  <a:lnTo>
                    <a:pt x="6709" y="2669142"/>
                  </a:lnTo>
                  <a:cubicBezTo>
                    <a:pt x="4930" y="2669142"/>
                    <a:pt x="3223" y="2668435"/>
                    <a:pt x="1965" y="2667177"/>
                  </a:cubicBezTo>
                  <a:cubicBezTo>
                    <a:pt x="707" y="2665919"/>
                    <a:pt x="0" y="2664213"/>
                    <a:pt x="0" y="2662433"/>
                  </a:cubicBezTo>
                  <a:lnTo>
                    <a:pt x="0" y="6709"/>
                  </a:lnTo>
                  <a:cubicBezTo>
                    <a:pt x="0" y="3004"/>
                    <a:pt x="3004" y="0"/>
                    <a:pt x="6709"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5" id="5"/>
            <p:cNvSpPr txBox="true"/>
            <p:nvPr/>
          </p:nvSpPr>
          <p:spPr>
            <a:xfrm>
              <a:off x="0" y="-47625"/>
              <a:ext cx="3524873" cy="27167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6" id="6"/>
          <p:cNvGrpSpPr/>
          <p:nvPr/>
        </p:nvGrpSpPr>
        <p:grpSpPr>
          <a:xfrm rot="5400000">
            <a:off x="10842534" y="2841534"/>
            <a:ext cx="10316948" cy="4573984"/>
            <a:chOff x="0" y="0"/>
            <a:chExt cx="3501643" cy="1552442"/>
          </a:xfrm>
        </p:grpSpPr>
        <p:sp>
          <p:nvSpPr>
            <p:cNvPr name="Freeform 7" id="7"/>
            <p:cNvSpPr/>
            <p:nvPr/>
          </p:nvSpPr>
          <p:spPr>
            <a:xfrm flipH="false" flipV="false" rot="0">
              <a:off x="0" y="0"/>
              <a:ext cx="3501643" cy="1552442"/>
            </a:xfrm>
            <a:custGeom>
              <a:avLst/>
              <a:gdLst/>
              <a:ahLst/>
              <a:cxnLst/>
              <a:rect r="r" b="b" t="t" l="l"/>
              <a:pathLst>
                <a:path h="1552442" w="3501643">
                  <a:moveTo>
                    <a:pt x="6754" y="0"/>
                  </a:moveTo>
                  <a:lnTo>
                    <a:pt x="3494889" y="0"/>
                  </a:lnTo>
                  <a:cubicBezTo>
                    <a:pt x="3496681" y="0"/>
                    <a:pt x="3498398" y="712"/>
                    <a:pt x="3499665" y="1978"/>
                  </a:cubicBezTo>
                  <a:cubicBezTo>
                    <a:pt x="3500932" y="3245"/>
                    <a:pt x="3501643" y="4962"/>
                    <a:pt x="3501643" y="6754"/>
                  </a:cubicBezTo>
                  <a:lnTo>
                    <a:pt x="3501643" y="1545688"/>
                  </a:lnTo>
                  <a:cubicBezTo>
                    <a:pt x="3501643" y="1547479"/>
                    <a:pt x="3500932" y="1549197"/>
                    <a:pt x="3499665" y="1550464"/>
                  </a:cubicBezTo>
                  <a:cubicBezTo>
                    <a:pt x="3498398" y="1551730"/>
                    <a:pt x="3496681" y="1552442"/>
                    <a:pt x="3494889" y="1552442"/>
                  </a:cubicBezTo>
                  <a:lnTo>
                    <a:pt x="6754" y="1552442"/>
                  </a:lnTo>
                  <a:cubicBezTo>
                    <a:pt x="4962" y="1552442"/>
                    <a:pt x="3245" y="1551730"/>
                    <a:pt x="1978" y="1550464"/>
                  </a:cubicBezTo>
                  <a:cubicBezTo>
                    <a:pt x="712" y="1549197"/>
                    <a:pt x="0" y="1547479"/>
                    <a:pt x="0" y="1545688"/>
                  </a:cubicBezTo>
                  <a:lnTo>
                    <a:pt x="0" y="6754"/>
                  </a:lnTo>
                  <a:cubicBezTo>
                    <a:pt x="0" y="4962"/>
                    <a:pt x="712" y="3245"/>
                    <a:pt x="1978" y="1978"/>
                  </a:cubicBezTo>
                  <a:cubicBezTo>
                    <a:pt x="3245" y="712"/>
                    <a:pt x="4962" y="0"/>
                    <a:pt x="6754"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8" id="8"/>
            <p:cNvSpPr txBox="true"/>
            <p:nvPr/>
          </p:nvSpPr>
          <p:spPr>
            <a:xfrm>
              <a:off x="0" y="-47625"/>
              <a:ext cx="3501643" cy="16000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9" id="9"/>
          <p:cNvGrpSpPr/>
          <p:nvPr/>
        </p:nvGrpSpPr>
        <p:grpSpPr>
          <a:xfrm rot="0">
            <a:off x="12012930" y="1445485"/>
            <a:ext cx="5246370" cy="7812815"/>
            <a:chOff x="0" y="0"/>
            <a:chExt cx="812800" cy="1210409"/>
          </a:xfrm>
        </p:grpSpPr>
        <p:sp>
          <p:nvSpPr>
            <p:cNvPr name="Freeform 10" id="10"/>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
        <p:nvSpPr>
          <p:cNvPr name="TextBox 11" id="11"/>
          <p:cNvSpPr txBox="true"/>
          <p:nvPr/>
        </p:nvSpPr>
        <p:spPr>
          <a:xfrm rot="0">
            <a:off x="1028700" y="2238980"/>
            <a:ext cx="9469270" cy="7282029"/>
          </a:xfrm>
          <a:prstGeom prst="rect">
            <a:avLst/>
          </a:prstGeom>
        </p:spPr>
        <p:txBody>
          <a:bodyPr anchor="t" rtlCol="false" tIns="0" lIns="0" bIns="0" rIns="0">
            <a:spAutoFit/>
          </a:bodyPr>
          <a:lstStyle/>
          <a:p>
            <a:pPr algn="l">
              <a:lnSpc>
                <a:spcPts val="4480"/>
              </a:lnSpc>
            </a:pPr>
            <a:r>
              <a:rPr lang="en-US" sz="3200" b="true">
                <a:solidFill>
                  <a:srgbClr val="FFFFFF"/>
                </a:solidFill>
                <a:latin typeface="Nunito Bold"/>
                <a:ea typeface="Nunito Bold"/>
                <a:cs typeface="Nunito Bold"/>
                <a:sym typeface="Nunito Bold"/>
              </a:rPr>
              <a:t>Canny Edge Detection:</a:t>
            </a:r>
          </a:p>
          <a:p>
            <a:pPr algn="l">
              <a:lnSpc>
                <a:spcPts val="4480"/>
              </a:lnSpc>
            </a:pPr>
            <a:r>
              <a:rPr lang="en-US" sz="3200">
                <a:solidFill>
                  <a:srgbClr val="FFFFFF"/>
                </a:solidFill>
                <a:latin typeface="Nunito"/>
                <a:ea typeface="Nunito"/>
                <a:cs typeface="Nunito"/>
                <a:sym typeface="Nunito"/>
              </a:rPr>
              <a:t> Developed by John F. Canny in 1986; a multi-stage </a:t>
            </a:r>
            <a:r>
              <a:rPr lang="en-US" sz="3200">
                <a:solidFill>
                  <a:srgbClr val="FFFFFF"/>
                </a:solidFill>
                <a:latin typeface="Nunito"/>
                <a:ea typeface="Nunito"/>
                <a:cs typeface="Nunito"/>
                <a:sym typeface="Nunito"/>
              </a:rPr>
              <a:t>edge detection algorithm designed to detect a wide range of edges robustly.</a:t>
            </a:r>
          </a:p>
          <a:p>
            <a:pPr algn="l">
              <a:lnSpc>
                <a:spcPts val="4480"/>
              </a:lnSpc>
            </a:pPr>
          </a:p>
          <a:p>
            <a:pPr algn="l">
              <a:lnSpc>
                <a:spcPts val="4480"/>
              </a:lnSpc>
            </a:pPr>
            <a:r>
              <a:rPr lang="en-US" sz="3200" b="true">
                <a:solidFill>
                  <a:srgbClr val="FFFFFF"/>
                </a:solidFill>
                <a:latin typeface="Nunito Bold"/>
                <a:ea typeface="Nunito Bold"/>
                <a:cs typeface="Nunito Bold"/>
                <a:sym typeface="Nunito Bold"/>
              </a:rPr>
              <a:t>Stages:</a:t>
            </a:r>
          </a:p>
          <a:p>
            <a:pPr algn="l" marL="690881" indent="-345440" lvl="1">
              <a:lnSpc>
                <a:spcPts val="4480"/>
              </a:lnSpc>
              <a:buAutoNum type="arabicPeriod" startAt="1"/>
            </a:pPr>
            <a:r>
              <a:rPr lang="en-US" sz="3200">
                <a:solidFill>
                  <a:srgbClr val="FFFFFF"/>
                </a:solidFill>
                <a:latin typeface="Nunito"/>
                <a:ea typeface="Nunito"/>
                <a:cs typeface="Nunito"/>
                <a:sym typeface="Nunito"/>
              </a:rPr>
              <a:t>Noise Reduction: Gaussian blur filter</a:t>
            </a:r>
            <a:r>
              <a:rPr lang="en-US" sz="3200">
                <a:solidFill>
                  <a:srgbClr val="FFFFFF"/>
                </a:solidFill>
                <a:latin typeface="Nunito"/>
                <a:ea typeface="Nunito"/>
                <a:cs typeface="Nunito"/>
                <a:sym typeface="Nunito"/>
              </a:rPr>
              <a:t>s out noise.</a:t>
            </a:r>
          </a:p>
          <a:p>
            <a:pPr algn="l" marL="690881" indent="-345440" lvl="1">
              <a:lnSpc>
                <a:spcPts val="4480"/>
              </a:lnSpc>
              <a:buAutoNum type="arabicPeriod" startAt="1"/>
            </a:pPr>
            <a:r>
              <a:rPr lang="en-US" sz="3200">
                <a:solidFill>
                  <a:srgbClr val="FFFFFF"/>
                </a:solidFill>
                <a:latin typeface="Nunito"/>
                <a:ea typeface="Nunito"/>
                <a:cs typeface="Nunito"/>
                <a:sym typeface="Nunito"/>
              </a:rPr>
              <a:t>Gradient Calculation: Sobel operator finds intensity gradients.</a:t>
            </a:r>
          </a:p>
          <a:p>
            <a:pPr algn="l" marL="690881" indent="-345440" lvl="1">
              <a:lnSpc>
                <a:spcPts val="4480"/>
              </a:lnSpc>
              <a:buAutoNum type="arabicPeriod" startAt="1"/>
            </a:pPr>
            <a:r>
              <a:rPr lang="en-US" sz="3200">
                <a:solidFill>
                  <a:srgbClr val="FFFFFF"/>
                </a:solidFill>
                <a:latin typeface="Nunito"/>
                <a:ea typeface="Nunito"/>
                <a:cs typeface="Nunito"/>
                <a:sym typeface="Nunito"/>
              </a:rPr>
              <a:t>Non-Maximum Suppression: Thins out edges to 1-pixel width.</a:t>
            </a:r>
          </a:p>
          <a:p>
            <a:pPr algn="l" marL="690881" indent="-345440" lvl="1">
              <a:lnSpc>
                <a:spcPts val="4480"/>
              </a:lnSpc>
              <a:buAutoNum type="arabicPeriod" startAt="1"/>
            </a:pPr>
            <a:r>
              <a:rPr lang="en-US" sz="3200">
                <a:solidFill>
                  <a:srgbClr val="FFFFFF"/>
                </a:solidFill>
                <a:latin typeface="Nunito"/>
                <a:ea typeface="Nunito"/>
                <a:cs typeface="Nunito"/>
                <a:sym typeface="Nunito"/>
              </a:rPr>
              <a:t>Double Thresholding: Classifies pixels into strong, weak, and non-edges.</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0"/>
            <a:ext cx="18277775" cy="1669730"/>
            <a:chOff x="0" y="0"/>
            <a:chExt cx="4813900" cy="439764"/>
          </a:xfrm>
        </p:grpSpPr>
        <p:sp>
          <p:nvSpPr>
            <p:cNvPr name="Freeform 3" id="3"/>
            <p:cNvSpPr/>
            <p:nvPr/>
          </p:nvSpPr>
          <p:spPr>
            <a:xfrm flipH="false" flipV="false" rot="0">
              <a:off x="0" y="0"/>
              <a:ext cx="4813900" cy="439764"/>
            </a:xfrm>
            <a:custGeom>
              <a:avLst/>
              <a:gdLst/>
              <a:ahLst/>
              <a:cxnLst/>
              <a:rect r="r" b="b" t="t" l="l"/>
              <a:pathLst>
                <a:path h="439764" w="4813900">
                  <a:moveTo>
                    <a:pt x="0" y="0"/>
                  </a:moveTo>
                  <a:lnTo>
                    <a:pt x="4813900" y="0"/>
                  </a:lnTo>
                  <a:lnTo>
                    <a:pt x="4813900" y="439764"/>
                  </a:lnTo>
                  <a:lnTo>
                    <a:pt x="0" y="439764"/>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496914"/>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582469"/>
            <a:ext cx="8773902" cy="911513"/>
          </a:xfrm>
          <a:prstGeom prst="rect">
            <a:avLst/>
          </a:prstGeom>
        </p:spPr>
        <p:txBody>
          <a:bodyPr anchor="t" rtlCol="false" tIns="0" lIns="0" bIns="0" rIns="0">
            <a:spAutoFit/>
          </a:bodyPr>
          <a:lstStyle/>
          <a:p>
            <a:pPr algn="l">
              <a:lnSpc>
                <a:spcPts val="6906"/>
              </a:lnSpc>
            </a:pPr>
            <a:r>
              <a:rPr lang="en-US" sz="6112">
                <a:solidFill>
                  <a:srgbClr val="000000"/>
                </a:solidFill>
                <a:latin typeface="Archivo Black"/>
                <a:ea typeface="Archivo Black"/>
                <a:cs typeface="Archivo Black"/>
                <a:sym typeface="Archivo Black"/>
              </a:rPr>
              <a:t>Code :</a:t>
            </a:r>
          </a:p>
        </p:txBody>
      </p:sp>
      <p:sp>
        <p:nvSpPr>
          <p:cNvPr name="TextBox 6" id="6"/>
          <p:cNvSpPr txBox="true"/>
          <p:nvPr/>
        </p:nvSpPr>
        <p:spPr>
          <a:xfrm rot="0">
            <a:off x="748697" y="1123950"/>
            <a:ext cx="18051727" cy="10442917"/>
          </a:xfrm>
          <a:prstGeom prst="rect">
            <a:avLst/>
          </a:prstGeom>
        </p:spPr>
        <p:txBody>
          <a:bodyPr anchor="t" rtlCol="false" tIns="0" lIns="0" bIns="0" rIns="0">
            <a:spAutoFit/>
          </a:bodyPr>
          <a:lstStyle/>
          <a:p>
            <a:pPr algn="l">
              <a:lnSpc>
                <a:spcPts val="3919"/>
              </a:lnSpc>
            </a:pP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import cv2</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image = cv2.imread(r"C:\Users\Dell\Desktop\Sneha2.0\Programs1\Python\DRDO\images\bg2.jpg")</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 splitting the colour channel </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blue_channel, green_channel, red_channel = cv2.split(image)</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 cv2.imshow('Blu</a:t>
            </a:r>
            <a:r>
              <a:rPr lang="en-US" b="true" sz="2799" spc="167">
                <a:solidFill>
                  <a:srgbClr val="000000"/>
                </a:solidFill>
                <a:latin typeface="Arial Bold"/>
                <a:ea typeface="Arial Bold"/>
                <a:cs typeface="Arial Bold"/>
                <a:sym typeface="Arial Bold"/>
              </a:rPr>
              <a:t>e Channel', blue_channel)</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 cv2.imshow('Green Channel', green_channel)</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 cv2.imshow('Red Channel', red_channel)</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 cv2.waitKey(0)</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 cv2.destroyAllWindows()</a:t>
            </a:r>
          </a:p>
          <a:p>
            <a:pPr algn="l">
              <a:lnSpc>
                <a:spcPts val="3919"/>
              </a:lnSpc>
            </a:pP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merged_image = cv2.merge([red_channel ,green_channel, blue_channel ]) # RGB channel</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merged_image2 = cv2.merge([blue_channel ,green_channel, red_channel ]) # RGM channel</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cv2.imshow("Merged_image", merged_image)</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cv2.imshow("Merged_image 2 ", merged_image2)</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cv2.waitKey(0)</a:t>
            </a:r>
          </a:p>
          <a:p>
            <a:pPr algn="l" marL="604519" indent="-302260" lvl="1">
              <a:lnSpc>
                <a:spcPts val="3919"/>
              </a:lnSpc>
              <a:buFont typeface="Arial"/>
              <a:buChar char="•"/>
            </a:pPr>
            <a:r>
              <a:rPr lang="en-US" b="true" sz="2799" spc="167">
                <a:solidFill>
                  <a:srgbClr val="000000"/>
                </a:solidFill>
                <a:latin typeface="Arial Bold"/>
                <a:ea typeface="Arial Bold"/>
                <a:cs typeface="Arial Bold"/>
                <a:sym typeface="Arial Bold"/>
              </a:rPr>
              <a:t>cv2.destroyAllWindows()</a:t>
            </a:r>
          </a:p>
          <a:p>
            <a:pPr algn="l">
              <a:lnSpc>
                <a:spcPts val="3919"/>
              </a:lnSpc>
            </a:pPr>
          </a:p>
          <a:p>
            <a:pPr algn="l">
              <a:lnSpc>
                <a:spcPts val="3919"/>
              </a:lnSpc>
            </a:pPr>
          </a:p>
          <a:p>
            <a:pPr algn="l">
              <a:lnSpc>
                <a:spcPts val="3919"/>
              </a:lnSpc>
            </a:pP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63100" y="481484"/>
            <a:ext cx="12576696" cy="149309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Edge Detection with Canny Algorithm</a:t>
            </a:r>
          </a:p>
        </p:txBody>
      </p:sp>
      <p:grpSp>
        <p:nvGrpSpPr>
          <p:cNvPr name="Group 3" id="3"/>
          <p:cNvGrpSpPr/>
          <p:nvPr/>
        </p:nvGrpSpPr>
        <p:grpSpPr>
          <a:xfrm rot="0">
            <a:off x="863100" y="1974582"/>
            <a:ext cx="10385389" cy="7864137"/>
            <a:chOff x="0" y="0"/>
            <a:chExt cx="3524873" cy="2669142"/>
          </a:xfrm>
        </p:grpSpPr>
        <p:sp>
          <p:nvSpPr>
            <p:cNvPr name="Freeform 4" id="4"/>
            <p:cNvSpPr/>
            <p:nvPr/>
          </p:nvSpPr>
          <p:spPr>
            <a:xfrm flipH="false" flipV="false" rot="0">
              <a:off x="0" y="0"/>
              <a:ext cx="3524872" cy="2669142"/>
            </a:xfrm>
            <a:custGeom>
              <a:avLst/>
              <a:gdLst/>
              <a:ahLst/>
              <a:cxnLst/>
              <a:rect r="r" b="b" t="t" l="l"/>
              <a:pathLst>
                <a:path h="2669142" w="3524872">
                  <a:moveTo>
                    <a:pt x="6709" y="0"/>
                  </a:moveTo>
                  <a:lnTo>
                    <a:pt x="3518163" y="0"/>
                  </a:lnTo>
                  <a:cubicBezTo>
                    <a:pt x="3521869" y="0"/>
                    <a:pt x="3524872" y="3004"/>
                    <a:pt x="3524872" y="6709"/>
                  </a:cubicBezTo>
                  <a:lnTo>
                    <a:pt x="3524872" y="2662433"/>
                  </a:lnTo>
                  <a:cubicBezTo>
                    <a:pt x="3524872" y="2666138"/>
                    <a:pt x="3521869" y="2669142"/>
                    <a:pt x="3518163" y="2669142"/>
                  </a:cubicBezTo>
                  <a:lnTo>
                    <a:pt x="6709" y="2669142"/>
                  </a:lnTo>
                  <a:cubicBezTo>
                    <a:pt x="4930" y="2669142"/>
                    <a:pt x="3223" y="2668435"/>
                    <a:pt x="1965" y="2667177"/>
                  </a:cubicBezTo>
                  <a:cubicBezTo>
                    <a:pt x="707" y="2665919"/>
                    <a:pt x="0" y="2664213"/>
                    <a:pt x="0" y="2662433"/>
                  </a:cubicBezTo>
                  <a:lnTo>
                    <a:pt x="0" y="6709"/>
                  </a:lnTo>
                  <a:cubicBezTo>
                    <a:pt x="0" y="3004"/>
                    <a:pt x="3004" y="0"/>
                    <a:pt x="6709"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5" id="5"/>
            <p:cNvSpPr txBox="true"/>
            <p:nvPr/>
          </p:nvSpPr>
          <p:spPr>
            <a:xfrm>
              <a:off x="0" y="-47625"/>
              <a:ext cx="3524873" cy="27167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6" id="6"/>
          <p:cNvGrpSpPr/>
          <p:nvPr/>
        </p:nvGrpSpPr>
        <p:grpSpPr>
          <a:xfrm rot="5400000">
            <a:off x="10842534" y="2841534"/>
            <a:ext cx="10316948" cy="4573984"/>
            <a:chOff x="0" y="0"/>
            <a:chExt cx="3501643" cy="1552442"/>
          </a:xfrm>
        </p:grpSpPr>
        <p:sp>
          <p:nvSpPr>
            <p:cNvPr name="Freeform 7" id="7"/>
            <p:cNvSpPr/>
            <p:nvPr/>
          </p:nvSpPr>
          <p:spPr>
            <a:xfrm flipH="false" flipV="false" rot="0">
              <a:off x="0" y="0"/>
              <a:ext cx="3501643" cy="1552442"/>
            </a:xfrm>
            <a:custGeom>
              <a:avLst/>
              <a:gdLst/>
              <a:ahLst/>
              <a:cxnLst/>
              <a:rect r="r" b="b" t="t" l="l"/>
              <a:pathLst>
                <a:path h="1552442" w="3501643">
                  <a:moveTo>
                    <a:pt x="6754" y="0"/>
                  </a:moveTo>
                  <a:lnTo>
                    <a:pt x="3494889" y="0"/>
                  </a:lnTo>
                  <a:cubicBezTo>
                    <a:pt x="3496681" y="0"/>
                    <a:pt x="3498398" y="712"/>
                    <a:pt x="3499665" y="1978"/>
                  </a:cubicBezTo>
                  <a:cubicBezTo>
                    <a:pt x="3500932" y="3245"/>
                    <a:pt x="3501643" y="4962"/>
                    <a:pt x="3501643" y="6754"/>
                  </a:cubicBezTo>
                  <a:lnTo>
                    <a:pt x="3501643" y="1545688"/>
                  </a:lnTo>
                  <a:cubicBezTo>
                    <a:pt x="3501643" y="1547479"/>
                    <a:pt x="3500932" y="1549197"/>
                    <a:pt x="3499665" y="1550464"/>
                  </a:cubicBezTo>
                  <a:cubicBezTo>
                    <a:pt x="3498398" y="1551730"/>
                    <a:pt x="3496681" y="1552442"/>
                    <a:pt x="3494889" y="1552442"/>
                  </a:cubicBezTo>
                  <a:lnTo>
                    <a:pt x="6754" y="1552442"/>
                  </a:lnTo>
                  <a:cubicBezTo>
                    <a:pt x="4962" y="1552442"/>
                    <a:pt x="3245" y="1551730"/>
                    <a:pt x="1978" y="1550464"/>
                  </a:cubicBezTo>
                  <a:cubicBezTo>
                    <a:pt x="712" y="1549197"/>
                    <a:pt x="0" y="1547479"/>
                    <a:pt x="0" y="1545688"/>
                  </a:cubicBezTo>
                  <a:lnTo>
                    <a:pt x="0" y="6754"/>
                  </a:lnTo>
                  <a:cubicBezTo>
                    <a:pt x="0" y="4962"/>
                    <a:pt x="712" y="3245"/>
                    <a:pt x="1978" y="1978"/>
                  </a:cubicBezTo>
                  <a:cubicBezTo>
                    <a:pt x="3245" y="712"/>
                    <a:pt x="4962" y="0"/>
                    <a:pt x="6754"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8" id="8"/>
            <p:cNvSpPr txBox="true"/>
            <p:nvPr/>
          </p:nvSpPr>
          <p:spPr>
            <a:xfrm>
              <a:off x="0" y="-47625"/>
              <a:ext cx="3501643" cy="1600067"/>
            </a:xfrm>
            <a:prstGeom prst="rect">
              <a:avLst/>
            </a:prstGeom>
          </p:spPr>
          <p:txBody>
            <a:bodyPr anchor="ctr" rtlCol="false" tIns="50800" lIns="50800" bIns="50800" rIns="50800"/>
            <a:lstStyle/>
            <a:p>
              <a:pPr algn="ctr" marL="0" indent="0" lvl="0">
                <a:lnSpc>
                  <a:spcPts val="3587"/>
                </a:lnSpc>
                <a:spcBef>
                  <a:spcPct val="0"/>
                </a:spcBef>
              </a:pPr>
            </a:p>
          </p:txBody>
        </p:sp>
      </p:grpSp>
      <p:grpSp>
        <p:nvGrpSpPr>
          <p:cNvPr name="Group 9" id="9"/>
          <p:cNvGrpSpPr/>
          <p:nvPr/>
        </p:nvGrpSpPr>
        <p:grpSpPr>
          <a:xfrm rot="0">
            <a:off x="12012930" y="1445485"/>
            <a:ext cx="5246370" cy="7812815"/>
            <a:chOff x="0" y="0"/>
            <a:chExt cx="812800" cy="1210409"/>
          </a:xfrm>
        </p:grpSpPr>
        <p:sp>
          <p:nvSpPr>
            <p:cNvPr name="Freeform 10" id="10"/>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
        <p:nvSpPr>
          <p:cNvPr name="TextBox 11" id="11"/>
          <p:cNvSpPr txBox="true"/>
          <p:nvPr/>
        </p:nvSpPr>
        <p:spPr>
          <a:xfrm rot="0">
            <a:off x="1028700" y="2238980"/>
            <a:ext cx="9469270" cy="2785931"/>
          </a:xfrm>
          <a:prstGeom prst="rect">
            <a:avLst/>
          </a:prstGeom>
        </p:spPr>
        <p:txBody>
          <a:bodyPr anchor="t" rtlCol="false" tIns="0" lIns="0" bIns="0" rIns="0">
            <a:spAutoFit/>
          </a:bodyPr>
          <a:lstStyle/>
          <a:p>
            <a:pPr algn="l">
              <a:lnSpc>
                <a:spcPts val="4480"/>
              </a:lnSpc>
            </a:pPr>
          </a:p>
          <a:p>
            <a:pPr algn="l">
              <a:lnSpc>
                <a:spcPts val="4480"/>
              </a:lnSpc>
            </a:pPr>
            <a:r>
              <a:rPr lang="en-US" sz="3200">
                <a:solidFill>
                  <a:srgbClr val="FFFFFF"/>
                </a:solidFill>
                <a:latin typeface="Nunito"/>
                <a:ea typeface="Nunito"/>
                <a:cs typeface="Nunito"/>
                <a:sym typeface="Nunito"/>
              </a:rPr>
              <a:t>    5  </a:t>
            </a:r>
            <a:r>
              <a:rPr lang="en-US" sz="3200" b="true">
                <a:solidFill>
                  <a:srgbClr val="FFFFFF"/>
                </a:solidFill>
                <a:latin typeface="Nunito Bold"/>
                <a:ea typeface="Nunito Bold"/>
                <a:cs typeface="Nunito Bold"/>
                <a:sym typeface="Nunito Bold"/>
              </a:rPr>
              <a:t>Edge Tracking by Hysteresis: Connects weak</a:t>
            </a:r>
          </a:p>
          <a:p>
            <a:pPr algn="l">
              <a:lnSpc>
                <a:spcPts val="4480"/>
              </a:lnSpc>
            </a:pPr>
            <a:r>
              <a:rPr lang="en-US" sz="3200" b="true">
                <a:solidFill>
                  <a:srgbClr val="FFFFFF"/>
                </a:solidFill>
                <a:latin typeface="Nunito Bold"/>
                <a:ea typeface="Nunito Bold"/>
                <a:cs typeface="Nunito Bold"/>
                <a:sym typeface="Nunito Bold"/>
              </a:rPr>
              <a:t>        edges to strong ones if adjacent.</a:t>
            </a:r>
          </a:p>
          <a:p>
            <a:pPr algn="l">
              <a:lnSpc>
                <a:spcPts val="4480"/>
              </a:lnSpc>
            </a:pPr>
            <a:r>
              <a:rPr lang="en-US" sz="3200" b="true">
                <a:solidFill>
                  <a:srgbClr val="FFFFFF"/>
                </a:solidFill>
                <a:latin typeface="Nunito Bold"/>
                <a:ea typeface="Nunito Bold"/>
                <a:cs typeface="Nunito Bold"/>
                <a:sym typeface="Nunito Bold"/>
              </a:rPr>
              <a:t>Syntax: cv2.Canny(image, threshold1, threshold2)</a:t>
            </a:r>
          </a:p>
          <a:p>
            <a:pPr algn="l">
              <a:lnSpc>
                <a:spcPts val="4480"/>
              </a:lnSpc>
            </a:pPr>
          </a:p>
        </p:txBody>
      </p:sp>
    </p:spTree>
  </p:cSld>
  <p:clrMapOvr>
    <a:masterClrMapping/>
  </p:clrMapOvr>
</p:sld>
</file>

<file path=ppt/slides/slide4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9316607"/>
            <a:ext cx="18277775" cy="970393"/>
            <a:chOff x="0" y="0"/>
            <a:chExt cx="4813900" cy="255577"/>
          </a:xfrm>
        </p:grpSpPr>
        <p:sp>
          <p:nvSpPr>
            <p:cNvPr name="Freeform 3" id="3"/>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1047750"/>
            <a:ext cx="10650786"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Code : </a:t>
            </a:r>
          </a:p>
        </p:txBody>
      </p:sp>
      <p:sp>
        <p:nvSpPr>
          <p:cNvPr name="TextBox 6" id="6"/>
          <p:cNvSpPr txBox="true"/>
          <p:nvPr/>
        </p:nvSpPr>
        <p:spPr>
          <a:xfrm rot="0">
            <a:off x="1028700" y="1998789"/>
            <a:ext cx="16996186" cy="7471564"/>
          </a:xfrm>
          <a:prstGeom prst="rect">
            <a:avLst/>
          </a:prstGeom>
        </p:spPr>
        <p:txBody>
          <a:bodyPr anchor="t" rtlCol="false" tIns="0" lIns="0" bIns="0" rIns="0">
            <a:spAutoFit/>
          </a:bodyPr>
          <a:lstStyle/>
          <a:p>
            <a:pPr algn="l">
              <a:lnSpc>
                <a:spcPts val="3919"/>
              </a:lnSpc>
            </a:pPr>
            <a:r>
              <a:rPr lang="en-US" sz="2799" spc="167">
                <a:solidFill>
                  <a:srgbClr val="000000"/>
                </a:solidFill>
                <a:latin typeface="Arial"/>
                <a:ea typeface="Arial"/>
                <a:cs typeface="Arial"/>
                <a:sym typeface="Arial"/>
              </a:rPr>
              <a:t>import cv2</a:t>
            </a:r>
          </a:p>
          <a:p>
            <a:pPr algn="l">
              <a:lnSpc>
                <a:spcPts val="3919"/>
              </a:lnSpc>
            </a:pPr>
            <a:r>
              <a:rPr lang="en-US" sz="2799" spc="167">
                <a:solidFill>
                  <a:srgbClr val="000000"/>
                </a:solidFill>
                <a:latin typeface="Arial"/>
                <a:ea typeface="Arial"/>
                <a:cs typeface="Arial"/>
                <a:sym typeface="Arial"/>
              </a:rPr>
              <a:t>import numpy as np</a:t>
            </a:r>
          </a:p>
          <a:p>
            <a:pPr algn="l">
              <a:lnSpc>
                <a:spcPts val="3919"/>
              </a:lnSpc>
            </a:pPr>
          </a:p>
          <a:p>
            <a:pPr algn="l">
              <a:lnSpc>
                <a:spcPts val="3919"/>
              </a:lnSpc>
            </a:pPr>
            <a:r>
              <a:rPr lang="en-US" sz="2799" spc="167">
                <a:solidFill>
                  <a:srgbClr val="000000"/>
                </a:solidFill>
                <a:latin typeface="Arial"/>
                <a:ea typeface="Arial"/>
                <a:cs typeface="Arial"/>
                <a:sym typeface="Arial"/>
              </a:rPr>
              <a:t>def edge_Detection( captured_frame ):</a:t>
            </a:r>
          </a:p>
          <a:p>
            <a:pPr algn="l">
              <a:lnSpc>
                <a:spcPts val="3919"/>
              </a:lnSpc>
            </a:pPr>
          </a:p>
          <a:p>
            <a:pPr algn="l">
              <a:lnSpc>
                <a:spcPts val="3919"/>
              </a:lnSpc>
            </a:pPr>
            <a:r>
              <a:rPr lang="en-US" sz="2799" spc="167">
                <a:solidFill>
                  <a:srgbClr val="000000"/>
                </a:solidFill>
                <a:latin typeface="Arial"/>
                <a:ea typeface="Arial"/>
                <a:cs typeface="Arial"/>
                <a:sym typeface="Arial"/>
              </a:rPr>
              <a:t>  while 1 :</a:t>
            </a:r>
          </a:p>
          <a:p>
            <a:pPr algn="l">
              <a:lnSpc>
                <a:spcPts val="3919"/>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re</a:t>
            </a:r>
            <a:r>
              <a:rPr lang="en-US" sz="2799" spc="167">
                <a:solidFill>
                  <a:srgbClr val="000000"/>
                </a:solidFill>
                <a:latin typeface="Arial"/>
                <a:ea typeface="Arial"/>
                <a:cs typeface="Arial"/>
                <a:sym typeface="Arial"/>
              </a:rPr>
              <a:t>ad the frame from the camera</a:t>
            </a:r>
          </a:p>
          <a:p>
            <a:pPr algn="l">
              <a:lnSpc>
                <a:spcPts val="3919"/>
              </a:lnSpc>
            </a:pPr>
            <a:r>
              <a:rPr lang="en-US" sz="2799" spc="167">
                <a:solidFill>
                  <a:srgbClr val="000000"/>
                </a:solidFill>
                <a:latin typeface="Arial"/>
                <a:ea typeface="Arial"/>
                <a:cs typeface="Arial"/>
                <a:sym typeface="Arial"/>
              </a:rPr>
              <a:t>    ret, fra</a:t>
            </a:r>
            <a:r>
              <a:rPr lang="en-US" sz="2799" spc="167">
                <a:solidFill>
                  <a:srgbClr val="000000"/>
                </a:solidFill>
                <a:latin typeface="Arial"/>
                <a:ea typeface="Arial"/>
                <a:cs typeface="Arial"/>
                <a:sym typeface="Arial"/>
              </a:rPr>
              <a:t>me = captured_frame.read()</a:t>
            </a:r>
          </a:p>
          <a:p>
            <a:pPr algn="l">
              <a:lnSpc>
                <a:spcPts val="3919"/>
              </a:lnSpc>
            </a:pPr>
          </a:p>
          <a:p>
            <a:pPr algn="l">
              <a:lnSpc>
                <a:spcPts val="3919"/>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 hue - ( 0 - 179 ) in opencv</a:t>
            </a:r>
          </a:p>
          <a:p>
            <a:pPr algn="l">
              <a:lnSpc>
                <a:spcPts val="3919"/>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 saturation - ( 0 - 255 ) : how much the value is mixed with white colour</a:t>
            </a:r>
          </a:p>
          <a:p>
            <a:pPr algn="l">
              <a:lnSpc>
                <a:spcPts val="3919"/>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 value - ( 0 - 255 ) : how much the value is mixed with black colour</a:t>
            </a:r>
          </a:p>
          <a:p>
            <a:pPr algn="l">
              <a:lnSpc>
                <a:spcPts val="3919"/>
              </a:lnSpc>
              <a:spcBef>
                <a:spcPct val="0"/>
              </a:spcBef>
            </a:pPr>
          </a:p>
          <a:p>
            <a:pPr algn="l">
              <a:lnSpc>
                <a:spcPts val="3919"/>
              </a:lnSpc>
              <a:spcBef>
                <a:spcPct val="0"/>
              </a:spcBef>
            </a:pPr>
            <a:r>
              <a:rPr lang="en-US" sz="2799" spc="167">
                <a:solidFill>
                  <a:srgbClr val="000000"/>
                </a:solidFill>
                <a:latin typeface="Arial"/>
                <a:ea typeface="Arial"/>
                <a:cs typeface="Arial"/>
                <a:sym typeface="Arial"/>
              </a:rPr>
              <a:t>    hsv = cv2.cvtColor(frame, cv2.COLOR_BGR2HSV) # converting the BGR to HSV</a:t>
            </a:r>
          </a:p>
          <a:p>
            <a:pPr algn="l">
              <a:lnSpc>
                <a:spcPts val="3919"/>
              </a:lnSpc>
              <a:spcBef>
                <a:spcPct val="0"/>
              </a:spcBef>
            </a:pPr>
          </a:p>
        </p:txBody>
      </p:sp>
      <p:grpSp>
        <p:nvGrpSpPr>
          <p:cNvPr name="Group 7" id="7"/>
          <p:cNvGrpSpPr/>
          <p:nvPr/>
        </p:nvGrpSpPr>
        <p:grpSpPr>
          <a:xfrm rot="0">
            <a:off x="0" y="-485196"/>
            <a:ext cx="18277775" cy="970393"/>
            <a:chOff x="0" y="0"/>
            <a:chExt cx="4813900" cy="255577"/>
          </a:xfrm>
        </p:grpSpPr>
        <p:sp>
          <p:nvSpPr>
            <p:cNvPr name="Freeform 8" id="8"/>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9" id="9"/>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4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9316607"/>
            <a:ext cx="18277775" cy="970393"/>
            <a:chOff x="0" y="0"/>
            <a:chExt cx="4813900" cy="255577"/>
          </a:xfrm>
        </p:grpSpPr>
        <p:sp>
          <p:nvSpPr>
            <p:cNvPr name="Freeform 3" id="3"/>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1047750"/>
            <a:ext cx="10650786"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Code : </a:t>
            </a:r>
          </a:p>
        </p:txBody>
      </p:sp>
      <p:sp>
        <p:nvSpPr>
          <p:cNvPr name="TextBox 6" id="6"/>
          <p:cNvSpPr txBox="true"/>
          <p:nvPr/>
        </p:nvSpPr>
        <p:spPr>
          <a:xfrm rot="0">
            <a:off x="1028700" y="1998789"/>
            <a:ext cx="16996186" cy="7471564"/>
          </a:xfrm>
          <a:prstGeom prst="rect">
            <a:avLst/>
          </a:prstGeom>
        </p:spPr>
        <p:txBody>
          <a:bodyPr anchor="t" rtlCol="false" tIns="0" lIns="0" bIns="0" rIns="0">
            <a:spAutoFit/>
          </a:bodyPr>
          <a:lstStyle/>
          <a:p>
            <a:pPr algn="l">
              <a:lnSpc>
                <a:spcPts val="3919"/>
              </a:lnSpc>
            </a:pPr>
            <a:r>
              <a:rPr lang="en-US" sz="2799" spc="167">
                <a:solidFill>
                  <a:srgbClr val="000000"/>
                </a:solidFill>
                <a:latin typeface="Arial"/>
                <a:ea typeface="Arial"/>
                <a:cs typeface="Arial"/>
                <a:sym typeface="Arial"/>
              </a:rPr>
              <a:t> gray_scale = cv2.cvtColor(frame, cv2.COLOR_BGR2GRAY) # converting the BGR to Grey</a:t>
            </a:r>
          </a:p>
          <a:p>
            <a:pPr algn="l">
              <a:lnSpc>
                <a:spcPts val="3919"/>
              </a:lnSpc>
            </a:pPr>
          </a:p>
          <a:p>
            <a:pPr algn="l">
              <a:lnSpc>
                <a:spcPts val="3919"/>
              </a:lnSpc>
            </a:pPr>
            <a:r>
              <a:rPr lang="en-US" sz="2799" spc="167">
                <a:solidFill>
                  <a:srgbClr val="000000"/>
                </a:solidFill>
                <a:latin typeface="Arial"/>
                <a:ea typeface="Arial"/>
                <a:cs typeface="Arial"/>
                <a:sym typeface="Arial"/>
              </a:rPr>
              <a:t> # d</a:t>
            </a:r>
            <a:r>
              <a:rPr lang="en-US" sz="2799" spc="167">
                <a:solidFill>
                  <a:srgbClr val="000000"/>
                </a:solidFill>
                <a:latin typeface="Arial"/>
                <a:ea typeface="Arial"/>
                <a:cs typeface="Arial"/>
                <a:sym typeface="Arial"/>
              </a:rPr>
              <a:t>isplaying the gray frames converted in gray_scale</a:t>
            </a:r>
          </a:p>
          <a:p>
            <a:pPr algn="l">
              <a:lnSpc>
                <a:spcPts val="3919"/>
              </a:lnSpc>
            </a:pPr>
            <a:r>
              <a:rPr lang="en-US" sz="2799" spc="167">
                <a:solidFill>
                  <a:srgbClr val="000000"/>
                </a:solidFill>
                <a:latin typeface="Arial"/>
                <a:ea typeface="Arial"/>
                <a:cs typeface="Arial"/>
                <a:sym typeface="Arial"/>
              </a:rPr>
              <a:t> cv2.imshow("Grey", gray_scale)</a:t>
            </a:r>
          </a:p>
          <a:p>
            <a:pPr algn="l">
              <a:lnSpc>
                <a:spcPts val="3919"/>
              </a:lnSpc>
            </a:pPr>
          </a:p>
          <a:p>
            <a:pPr algn="l">
              <a:lnSpc>
                <a:spcPts val="3919"/>
              </a:lnSpc>
            </a:pPr>
            <a:r>
              <a:rPr lang="en-US" sz="2799" spc="167">
                <a:solidFill>
                  <a:srgbClr val="000000"/>
                </a:solidFill>
                <a:latin typeface="Arial"/>
                <a:ea typeface="Arial"/>
                <a:cs typeface="Arial"/>
                <a:sym typeface="Arial"/>
              </a:rPr>
              <a:t> # define the range of the HSV</a:t>
            </a:r>
          </a:p>
          <a:p>
            <a:pPr algn="l">
              <a:lnSpc>
                <a:spcPts val="3919"/>
              </a:lnSpc>
            </a:pPr>
            <a:r>
              <a:rPr lang="en-US" sz="2799" spc="167">
                <a:solidFill>
                  <a:srgbClr val="000000"/>
                </a:solidFill>
                <a:latin typeface="Arial"/>
                <a:ea typeface="Arial"/>
                <a:cs typeface="Arial"/>
                <a:sym typeface="Arial"/>
              </a:rPr>
              <a:t> lower_blue = np.array([110, 50, 50])</a:t>
            </a:r>
          </a:p>
          <a:p>
            <a:pPr algn="l">
              <a:lnSpc>
                <a:spcPts val="3919"/>
              </a:lnSpc>
            </a:pPr>
            <a:r>
              <a:rPr lang="en-US" sz="2799" spc="167">
                <a:solidFill>
                  <a:srgbClr val="000000"/>
                </a:solidFill>
                <a:latin typeface="Arial"/>
                <a:ea typeface="Arial"/>
                <a:cs typeface="Arial"/>
                <a:sym typeface="Arial"/>
              </a:rPr>
              <a:t> upper_blue = np.array([255, 255, 180])</a:t>
            </a:r>
          </a:p>
          <a:p>
            <a:pPr algn="l">
              <a:lnSpc>
                <a:spcPts val="3919"/>
              </a:lnSpc>
            </a:pPr>
          </a:p>
          <a:p>
            <a:pPr algn="l">
              <a:lnSpc>
                <a:spcPts val="3919"/>
              </a:lnSpc>
            </a:pPr>
            <a:r>
              <a:rPr lang="en-US" sz="2799" spc="167">
                <a:solidFill>
                  <a:srgbClr val="000000"/>
                </a:solidFill>
                <a:latin typeface="Arial"/>
                <a:ea typeface="Arial"/>
                <a:cs typeface="Arial"/>
                <a:sym typeface="Arial"/>
              </a:rPr>
              <a:t> mask = cv2.inRange(hsv, lower_blue, upper_blue)</a:t>
            </a:r>
          </a:p>
          <a:p>
            <a:pPr algn="l">
              <a:lnSpc>
                <a:spcPts val="3919"/>
              </a:lnSpc>
            </a:pPr>
          </a:p>
          <a:p>
            <a:pPr algn="l">
              <a:lnSpc>
                <a:spcPts val="3919"/>
              </a:lnSpc>
            </a:pPr>
            <a:r>
              <a:rPr lang="en-US" sz="2799" spc="167">
                <a:solidFill>
                  <a:srgbClr val="000000"/>
                </a:solidFill>
                <a:latin typeface="Arial"/>
                <a:ea typeface="Arial"/>
                <a:cs typeface="Arial"/>
                <a:sym typeface="Arial"/>
              </a:rPr>
              <a:t> # applying the bitwise operator - AND</a:t>
            </a:r>
          </a:p>
          <a:p>
            <a:pPr algn="l">
              <a:lnSpc>
                <a:spcPts val="3919"/>
              </a:lnSpc>
            </a:pPr>
            <a:r>
              <a:rPr lang="en-US" sz="2799" spc="167">
                <a:solidFill>
                  <a:srgbClr val="000000"/>
                </a:solidFill>
                <a:latin typeface="Arial"/>
                <a:ea typeface="Arial"/>
                <a:cs typeface="Arial"/>
                <a:sym typeface="Arial"/>
              </a:rPr>
              <a:t> # pixels that form in this range will be represeted by 1 while the rest will be represented by 0</a:t>
            </a:r>
          </a:p>
          <a:p>
            <a:pPr algn="l">
              <a:lnSpc>
                <a:spcPts val="3919"/>
              </a:lnSpc>
            </a:pPr>
            <a:r>
              <a:rPr lang="en-US" sz="2799" spc="167">
                <a:solidFill>
                  <a:srgbClr val="000000"/>
                </a:solidFill>
                <a:latin typeface="Arial"/>
                <a:ea typeface="Arial"/>
                <a:cs typeface="Arial"/>
                <a:sym typeface="Arial"/>
              </a:rPr>
              <a:t> result = cv2.bitwise_and(frame, frame, mask=mask)</a:t>
            </a:r>
          </a:p>
          <a:p>
            <a:pPr algn="l">
              <a:lnSpc>
                <a:spcPts val="3919"/>
              </a:lnSpc>
              <a:spcBef>
                <a:spcPct val="0"/>
              </a:spcBef>
            </a:pPr>
          </a:p>
        </p:txBody>
      </p:sp>
      <p:grpSp>
        <p:nvGrpSpPr>
          <p:cNvPr name="Group 7" id="7"/>
          <p:cNvGrpSpPr/>
          <p:nvPr/>
        </p:nvGrpSpPr>
        <p:grpSpPr>
          <a:xfrm rot="0">
            <a:off x="0" y="-485196"/>
            <a:ext cx="18277775" cy="970393"/>
            <a:chOff x="0" y="0"/>
            <a:chExt cx="4813900" cy="255577"/>
          </a:xfrm>
        </p:grpSpPr>
        <p:sp>
          <p:nvSpPr>
            <p:cNvPr name="Freeform 8" id="8"/>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9" id="9"/>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4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9316607"/>
            <a:ext cx="18277775" cy="970393"/>
            <a:chOff x="0" y="0"/>
            <a:chExt cx="4813900" cy="255577"/>
          </a:xfrm>
        </p:grpSpPr>
        <p:sp>
          <p:nvSpPr>
            <p:cNvPr name="Freeform 3" id="3"/>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1047750"/>
            <a:ext cx="10650786"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Code : </a:t>
            </a:r>
          </a:p>
        </p:txBody>
      </p:sp>
      <p:sp>
        <p:nvSpPr>
          <p:cNvPr name="TextBox 6" id="6"/>
          <p:cNvSpPr txBox="true"/>
          <p:nvPr/>
        </p:nvSpPr>
        <p:spPr>
          <a:xfrm rot="0">
            <a:off x="1028700" y="1998789"/>
            <a:ext cx="16996186" cy="7471564"/>
          </a:xfrm>
          <a:prstGeom prst="rect">
            <a:avLst/>
          </a:prstGeom>
        </p:spPr>
        <p:txBody>
          <a:bodyPr anchor="t" rtlCol="false" tIns="0" lIns="0" bIns="0" rIns="0">
            <a:spAutoFit/>
          </a:bodyPr>
          <a:lstStyle/>
          <a:p>
            <a:pPr algn="l">
              <a:lnSpc>
                <a:spcPts val="3919"/>
              </a:lnSpc>
            </a:pPr>
            <a:r>
              <a:rPr lang="en-US" sz="2799" spc="167">
                <a:solidFill>
                  <a:srgbClr val="000000"/>
                </a:solidFill>
                <a:latin typeface="Arial"/>
                <a:ea typeface="Arial"/>
                <a:cs typeface="Arial"/>
                <a:sym typeface="Arial"/>
              </a:rPr>
              <a:t> # showing the binary image</a:t>
            </a:r>
          </a:p>
          <a:p>
            <a:pPr algn="l">
              <a:lnSpc>
                <a:spcPts val="3919"/>
              </a:lnSpc>
            </a:pPr>
            <a:r>
              <a:rPr lang="en-US" sz="2799" spc="167">
                <a:solidFill>
                  <a:srgbClr val="000000"/>
                </a:solidFill>
                <a:latin typeface="Arial"/>
                <a:ea typeface="Arial"/>
                <a:cs typeface="Arial"/>
                <a:sym typeface="Arial"/>
              </a:rPr>
              <a:t> cv2.imshow("bitwise frame", result)</a:t>
            </a:r>
          </a:p>
          <a:p>
            <a:pPr algn="l">
              <a:lnSpc>
                <a:spcPts val="3919"/>
              </a:lnSpc>
            </a:pPr>
          </a:p>
          <a:p>
            <a:pPr algn="l">
              <a:lnSpc>
                <a:spcPts val="3919"/>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 showing the original image too for comaprison </a:t>
            </a:r>
          </a:p>
          <a:p>
            <a:pPr algn="l">
              <a:lnSpc>
                <a:spcPts val="3919"/>
              </a:lnSpc>
            </a:pPr>
            <a:r>
              <a:rPr lang="en-US" sz="2799" spc="167">
                <a:solidFill>
                  <a:srgbClr val="000000"/>
                </a:solidFill>
                <a:latin typeface="Arial"/>
                <a:ea typeface="Arial"/>
                <a:cs typeface="Arial"/>
                <a:sym typeface="Arial"/>
              </a:rPr>
              <a:t> cv2.imshow("Original Image", frame)</a:t>
            </a:r>
          </a:p>
          <a:p>
            <a:pPr algn="l">
              <a:lnSpc>
                <a:spcPts val="3919"/>
              </a:lnSpc>
            </a:pPr>
          </a:p>
          <a:p>
            <a:pPr algn="l">
              <a:lnSpc>
                <a:spcPts val="3919"/>
              </a:lnSpc>
            </a:pPr>
            <a:r>
              <a:rPr lang="en-US" sz="2799" spc="167">
                <a:solidFill>
                  <a:srgbClr val="000000"/>
                </a:solidFill>
                <a:latin typeface="Arial"/>
                <a:ea typeface="Arial"/>
                <a:cs typeface="Arial"/>
                <a:sym typeface="Arial"/>
              </a:rPr>
              <a:t> # finding the strong edges by cranny algorith</a:t>
            </a:r>
            <a:r>
              <a:rPr lang="en-US" sz="2799" spc="167">
                <a:solidFill>
                  <a:srgbClr val="000000"/>
                </a:solidFill>
                <a:latin typeface="Arial"/>
                <a:ea typeface="Arial"/>
                <a:cs typeface="Arial"/>
                <a:sym typeface="Arial"/>
              </a:rPr>
              <a:t>m</a:t>
            </a:r>
          </a:p>
          <a:p>
            <a:pPr algn="l">
              <a:lnSpc>
                <a:spcPts val="3919"/>
              </a:lnSpc>
            </a:pPr>
            <a:r>
              <a:rPr lang="en-US" sz="2799" spc="167">
                <a:solidFill>
                  <a:srgbClr val="000000"/>
                </a:solidFill>
                <a:latin typeface="Arial"/>
                <a:ea typeface="Arial"/>
                <a:cs typeface="Arial"/>
                <a:sym typeface="Arial"/>
              </a:rPr>
              <a:t> strong_edges = cv2.Canny(frame, 100, 200)</a:t>
            </a:r>
          </a:p>
          <a:p>
            <a:pPr algn="l">
              <a:lnSpc>
                <a:spcPts val="3919"/>
              </a:lnSpc>
            </a:pPr>
          </a:p>
          <a:p>
            <a:pPr algn="l">
              <a:lnSpc>
                <a:spcPts val="3919"/>
              </a:lnSpc>
            </a:pPr>
            <a:r>
              <a:rPr lang="en-US" sz="2799" spc="167">
                <a:solidFill>
                  <a:srgbClr val="000000"/>
                </a:solidFill>
                <a:latin typeface="Arial"/>
                <a:ea typeface="Arial"/>
                <a:cs typeface="Arial"/>
                <a:sym typeface="Arial"/>
              </a:rPr>
              <a:t> # display the cranny algorithm output</a:t>
            </a:r>
          </a:p>
          <a:p>
            <a:pPr algn="l">
              <a:lnSpc>
                <a:spcPts val="3919"/>
              </a:lnSpc>
            </a:pPr>
            <a:r>
              <a:rPr lang="en-US" sz="2799" spc="167">
                <a:solidFill>
                  <a:srgbClr val="000000"/>
                </a:solidFill>
                <a:latin typeface="Arial"/>
                <a:ea typeface="Arial"/>
                <a:cs typeface="Arial"/>
                <a:sym typeface="Arial"/>
              </a:rPr>
              <a:t> cv2.imshow("Detected Strong Edges", strong_edges)</a:t>
            </a:r>
          </a:p>
          <a:p>
            <a:pPr algn="l">
              <a:lnSpc>
                <a:spcPts val="3919"/>
              </a:lnSpc>
              <a:spcBef>
                <a:spcPct val="0"/>
              </a:spcBef>
            </a:pPr>
          </a:p>
          <a:p>
            <a:pPr algn="l">
              <a:lnSpc>
                <a:spcPts val="3919"/>
              </a:lnSpc>
              <a:spcBef>
                <a:spcPct val="0"/>
              </a:spcBef>
            </a:pPr>
            <a:r>
              <a:rPr lang="en-US" sz="2799" spc="167">
                <a:solidFill>
                  <a:srgbClr val="000000"/>
                </a:solidFill>
                <a:latin typeface="Arial"/>
                <a:ea typeface="Arial"/>
                <a:cs typeface="Arial"/>
                <a:sym typeface="Arial"/>
              </a:rPr>
              <a:t> # esc key termination window</a:t>
            </a:r>
          </a:p>
          <a:p>
            <a:pPr algn="l">
              <a:lnSpc>
                <a:spcPts val="3919"/>
              </a:lnSpc>
              <a:spcBef>
                <a:spcPct val="0"/>
              </a:spcBef>
            </a:pPr>
            <a:r>
              <a:rPr lang="en-US" sz="2799" spc="167">
                <a:solidFill>
                  <a:srgbClr val="000000"/>
                </a:solidFill>
                <a:latin typeface="Arial"/>
                <a:ea typeface="Arial"/>
                <a:cs typeface="Arial"/>
                <a:sym typeface="Arial"/>
              </a:rPr>
              <a:t> k = cv2.waitKey(1) &amp; 0xff</a:t>
            </a:r>
          </a:p>
          <a:p>
            <a:pPr algn="l">
              <a:lnSpc>
                <a:spcPts val="3919"/>
              </a:lnSpc>
              <a:spcBef>
                <a:spcPct val="0"/>
              </a:spcBef>
            </a:pPr>
            <a:r>
              <a:rPr lang="en-US" sz="2799" spc="167">
                <a:solidFill>
                  <a:srgbClr val="000000"/>
                </a:solidFill>
                <a:latin typeface="Arial"/>
                <a:ea typeface="Arial"/>
                <a:cs typeface="Arial"/>
                <a:sym typeface="Arial"/>
              </a:rPr>
              <a:t> </a:t>
            </a:r>
          </a:p>
        </p:txBody>
      </p:sp>
      <p:grpSp>
        <p:nvGrpSpPr>
          <p:cNvPr name="Group 7" id="7"/>
          <p:cNvGrpSpPr/>
          <p:nvPr/>
        </p:nvGrpSpPr>
        <p:grpSpPr>
          <a:xfrm rot="0">
            <a:off x="0" y="-485196"/>
            <a:ext cx="18277775" cy="970393"/>
            <a:chOff x="0" y="0"/>
            <a:chExt cx="4813900" cy="255577"/>
          </a:xfrm>
        </p:grpSpPr>
        <p:sp>
          <p:nvSpPr>
            <p:cNvPr name="Freeform 8" id="8"/>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9" id="9"/>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4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9316607"/>
            <a:ext cx="18277775" cy="970393"/>
            <a:chOff x="0" y="0"/>
            <a:chExt cx="4813900" cy="255577"/>
          </a:xfrm>
        </p:grpSpPr>
        <p:sp>
          <p:nvSpPr>
            <p:cNvPr name="Freeform 3" id="3"/>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1047750"/>
            <a:ext cx="10650786"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Code : </a:t>
            </a:r>
          </a:p>
        </p:txBody>
      </p:sp>
      <p:sp>
        <p:nvSpPr>
          <p:cNvPr name="TextBox 6" id="6"/>
          <p:cNvSpPr txBox="true"/>
          <p:nvPr/>
        </p:nvSpPr>
        <p:spPr>
          <a:xfrm rot="0">
            <a:off x="1028700" y="2017839"/>
            <a:ext cx="14395743" cy="7585207"/>
          </a:xfrm>
          <a:prstGeom prst="rect">
            <a:avLst/>
          </a:prstGeom>
        </p:spPr>
        <p:txBody>
          <a:bodyPr anchor="t" rtlCol="false" tIns="0" lIns="0" bIns="0" rIns="0">
            <a:spAutoFit/>
          </a:bodyPr>
          <a:lstStyle/>
          <a:p>
            <a:pPr algn="l">
              <a:lnSpc>
                <a:spcPts val="3320"/>
              </a:lnSpc>
            </a:pPr>
            <a:r>
              <a:rPr lang="en-US" sz="2371" spc="142">
                <a:solidFill>
                  <a:srgbClr val="000000"/>
                </a:solidFill>
                <a:latin typeface="Arial"/>
                <a:ea typeface="Arial"/>
                <a:cs typeface="Arial"/>
                <a:sym typeface="Arial"/>
              </a:rPr>
              <a:t>if k</a:t>
            </a:r>
            <a:r>
              <a:rPr lang="en-US" sz="2371" spc="142">
                <a:solidFill>
                  <a:srgbClr val="000000"/>
                </a:solidFill>
                <a:latin typeface="Arial"/>
                <a:ea typeface="Arial"/>
                <a:cs typeface="Arial"/>
                <a:sym typeface="Arial"/>
              </a:rPr>
              <a:t> == 27:</a:t>
            </a:r>
          </a:p>
          <a:p>
            <a:pPr algn="l">
              <a:lnSpc>
                <a:spcPts val="3320"/>
              </a:lnSpc>
            </a:pPr>
            <a:r>
              <a:rPr lang="en-US" sz="2371" spc="142">
                <a:solidFill>
                  <a:srgbClr val="000000"/>
                </a:solidFill>
                <a:latin typeface="Arial"/>
                <a:ea typeface="Arial"/>
                <a:cs typeface="Arial"/>
                <a:sym typeface="Arial"/>
              </a:rPr>
              <a:t> break</a:t>
            </a:r>
          </a:p>
          <a:p>
            <a:pPr algn="l">
              <a:lnSpc>
                <a:spcPts val="3320"/>
              </a:lnSpc>
            </a:pPr>
            <a:r>
              <a:rPr lang="en-US" sz="2371" spc="142">
                <a:solidFill>
                  <a:srgbClr val="000000"/>
                </a:solidFill>
                <a:latin typeface="Arial"/>
                <a:ea typeface="Arial"/>
                <a:cs typeface="Arial"/>
                <a:sym typeface="Arial"/>
              </a:rPr>
              <a:t> # close the window()</a:t>
            </a:r>
          </a:p>
          <a:p>
            <a:pPr algn="l">
              <a:lnSpc>
                <a:spcPts val="3320"/>
              </a:lnSpc>
            </a:pPr>
            <a:r>
              <a:rPr lang="en-US" sz="2371" spc="142">
                <a:solidFill>
                  <a:srgbClr val="000000"/>
                </a:solidFill>
                <a:latin typeface="Arial"/>
                <a:ea typeface="Arial"/>
                <a:cs typeface="Arial"/>
                <a:sym typeface="Arial"/>
              </a:rPr>
              <a:t> captured_frame.release()</a:t>
            </a:r>
          </a:p>
          <a:p>
            <a:pPr algn="l">
              <a:lnSpc>
                <a:spcPts val="3320"/>
              </a:lnSpc>
            </a:pPr>
            <a:r>
              <a:rPr lang="en-US" sz="2371" spc="142">
                <a:solidFill>
                  <a:srgbClr val="000000"/>
                </a:solidFill>
                <a:latin typeface="Arial"/>
                <a:ea typeface="Arial"/>
                <a:cs typeface="Arial"/>
                <a:sym typeface="Arial"/>
              </a:rPr>
              <a:t> cv2.waitKey(1)</a:t>
            </a:r>
          </a:p>
          <a:p>
            <a:pPr algn="l">
              <a:lnSpc>
                <a:spcPts val="3320"/>
              </a:lnSpc>
            </a:pPr>
            <a:r>
              <a:rPr lang="en-US" sz="2371" spc="142">
                <a:solidFill>
                  <a:srgbClr val="000000"/>
                </a:solidFill>
                <a:latin typeface="Arial"/>
                <a:ea typeface="Arial"/>
                <a:cs typeface="Arial"/>
                <a:sym typeface="Arial"/>
              </a:rPr>
              <a:t> cv2.destroyAllWindows()</a:t>
            </a:r>
          </a:p>
          <a:p>
            <a:pPr algn="l">
              <a:lnSpc>
                <a:spcPts val="3320"/>
              </a:lnSpc>
            </a:pPr>
          </a:p>
          <a:p>
            <a:pPr algn="l">
              <a:lnSpc>
                <a:spcPts val="3320"/>
              </a:lnSpc>
            </a:pPr>
            <a:r>
              <a:rPr lang="en-US" sz="2371" spc="142">
                <a:solidFill>
                  <a:srgbClr val="000000"/>
                </a:solidFill>
                <a:latin typeface="Arial"/>
                <a:ea typeface="Arial"/>
                <a:cs typeface="Arial"/>
                <a:sym typeface="Arial"/>
              </a:rPr>
              <a:t>def </a:t>
            </a:r>
            <a:r>
              <a:rPr lang="en-US" sz="2371" spc="142">
                <a:solidFill>
                  <a:srgbClr val="000000"/>
                </a:solidFill>
                <a:latin typeface="Arial"/>
                <a:ea typeface="Arial"/>
                <a:cs typeface="Arial"/>
                <a:sym typeface="Arial"/>
              </a:rPr>
              <a:t>initiate_web_cam():</a:t>
            </a:r>
          </a:p>
          <a:p>
            <a:pPr algn="l">
              <a:lnSpc>
                <a:spcPts val="3320"/>
              </a:lnSpc>
            </a:pPr>
            <a:r>
              <a:rPr lang="en-US" sz="2371" spc="142">
                <a:solidFill>
                  <a:srgbClr val="000000"/>
                </a:solidFill>
                <a:latin typeface="Arial"/>
                <a:ea typeface="Arial"/>
                <a:cs typeface="Arial"/>
                <a:sym typeface="Arial"/>
              </a:rPr>
              <a:t> capture_frame = cv2.VideoCapture(0)</a:t>
            </a:r>
          </a:p>
          <a:p>
            <a:pPr algn="l">
              <a:lnSpc>
                <a:spcPts val="3320"/>
              </a:lnSpc>
            </a:pPr>
          </a:p>
          <a:p>
            <a:pPr algn="l">
              <a:lnSpc>
                <a:spcPts val="3320"/>
              </a:lnSpc>
            </a:pPr>
            <a:r>
              <a:rPr lang="en-US" sz="2371" spc="142">
                <a:solidFill>
                  <a:srgbClr val="000000"/>
                </a:solidFill>
                <a:latin typeface="Arial"/>
                <a:ea typeface="Arial"/>
                <a:cs typeface="Arial"/>
                <a:sym typeface="Arial"/>
              </a:rPr>
              <a:t> # passing the captured input by webca</a:t>
            </a:r>
            <a:r>
              <a:rPr lang="en-US" sz="2371" spc="142">
                <a:solidFill>
                  <a:srgbClr val="000000"/>
                </a:solidFill>
                <a:latin typeface="Arial"/>
                <a:ea typeface="Arial"/>
                <a:cs typeface="Arial"/>
                <a:sym typeface="Arial"/>
              </a:rPr>
              <a:t>m to edge_detection function</a:t>
            </a:r>
          </a:p>
          <a:p>
            <a:pPr algn="l">
              <a:lnSpc>
                <a:spcPts val="3320"/>
              </a:lnSpc>
            </a:pPr>
            <a:r>
              <a:rPr lang="en-US" sz="2371" spc="142">
                <a:solidFill>
                  <a:srgbClr val="000000"/>
                </a:solidFill>
                <a:latin typeface="Arial"/>
                <a:ea typeface="Arial"/>
                <a:cs typeface="Arial"/>
                <a:sym typeface="Arial"/>
              </a:rPr>
              <a:t> edge_Detection( capture_frame )</a:t>
            </a:r>
          </a:p>
          <a:p>
            <a:pPr algn="l">
              <a:lnSpc>
                <a:spcPts val="3320"/>
              </a:lnSpc>
            </a:pPr>
            <a:r>
              <a:rPr lang="en-US" sz="2371" spc="142">
                <a:solidFill>
                  <a:srgbClr val="000000"/>
                </a:solidFill>
                <a:latin typeface="Arial"/>
                <a:ea typeface="Arial"/>
                <a:cs typeface="Arial"/>
                <a:sym typeface="Arial"/>
              </a:rPr>
              <a:t> cv2.waitKey(1)</a:t>
            </a:r>
          </a:p>
          <a:p>
            <a:pPr algn="l">
              <a:lnSpc>
                <a:spcPts val="3320"/>
              </a:lnSpc>
            </a:pPr>
            <a:r>
              <a:rPr lang="en-US" sz="2371" spc="142">
                <a:solidFill>
                  <a:srgbClr val="000000"/>
                </a:solidFill>
                <a:latin typeface="Arial"/>
                <a:ea typeface="Arial"/>
                <a:cs typeface="Arial"/>
                <a:sym typeface="Arial"/>
              </a:rPr>
              <a:t> cv2.destroyAllWindows()</a:t>
            </a:r>
          </a:p>
          <a:p>
            <a:pPr algn="l">
              <a:lnSpc>
                <a:spcPts val="3320"/>
              </a:lnSpc>
            </a:pPr>
          </a:p>
          <a:p>
            <a:pPr algn="l">
              <a:lnSpc>
                <a:spcPts val="3320"/>
              </a:lnSpc>
            </a:pPr>
            <a:r>
              <a:rPr lang="en-US" sz="2371" spc="142">
                <a:solidFill>
                  <a:srgbClr val="000000"/>
                </a:solidFill>
                <a:latin typeface="Arial"/>
                <a:ea typeface="Arial"/>
                <a:cs typeface="Arial"/>
                <a:sym typeface="Arial"/>
              </a:rPr>
              <a:t>if __name__ == '__main__' :</a:t>
            </a:r>
          </a:p>
          <a:p>
            <a:pPr algn="l">
              <a:lnSpc>
                <a:spcPts val="3320"/>
              </a:lnSpc>
            </a:pPr>
            <a:r>
              <a:rPr lang="en-US" sz="2371" spc="142">
                <a:solidFill>
                  <a:srgbClr val="000000"/>
                </a:solidFill>
                <a:latin typeface="Arial"/>
                <a:ea typeface="Arial"/>
                <a:cs typeface="Arial"/>
                <a:sym typeface="Arial"/>
              </a:rPr>
              <a:t> initiate_web_cam()</a:t>
            </a:r>
          </a:p>
          <a:p>
            <a:pPr algn="l">
              <a:lnSpc>
                <a:spcPts val="3320"/>
              </a:lnSpc>
              <a:spcBef>
                <a:spcPct val="0"/>
              </a:spcBef>
            </a:pPr>
          </a:p>
        </p:txBody>
      </p:sp>
      <p:grpSp>
        <p:nvGrpSpPr>
          <p:cNvPr name="Group 7" id="7"/>
          <p:cNvGrpSpPr/>
          <p:nvPr/>
        </p:nvGrpSpPr>
        <p:grpSpPr>
          <a:xfrm rot="0">
            <a:off x="0" y="-485196"/>
            <a:ext cx="18277775" cy="970393"/>
            <a:chOff x="0" y="0"/>
            <a:chExt cx="4813900" cy="255577"/>
          </a:xfrm>
        </p:grpSpPr>
        <p:sp>
          <p:nvSpPr>
            <p:cNvPr name="Freeform 8" id="8"/>
            <p:cNvSpPr/>
            <p:nvPr/>
          </p:nvSpPr>
          <p:spPr>
            <a:xfrm flipH="false" flipV="false" rot="0">
              <a:off x="0" y="0"/>
              <a:ext cx="4813900" cy="255577"/>
            </a:xfrm>
            <a:custGeom>
              <a:avLst/>
              <a:gdLst/>
              <a:ahLst/>
              <a:cxnLst/>
              <a:rect r="r" b="b" t="t" l="l"/>
              <a:pathLst>
                <a:path h="255577" w="4813900">
                  <a:moveTo>
                    <a:pt x="0" y="0"/>
                  </a:moveTo>
                  <a:lnTo>
                    <a:pt x="4813900" y="0"/>
                  </a:lnTo>
                  <a:lnTo>
                    <a:pt x="4813900" y="255577"/>
                  </a:lnTo>
                  <a:lnTo>
                    <a:pt x="0" y="25557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9" id="9"/>
            <p:cNvSpPr txBox="true"/>
            <p:nvPr/>
          </p:nvSpPr>
          <p:spPr>
            <a:xfrm>
              <a:off x="0" y="-57150"/>
              <a:ext cx="4813900" cy="312727"/>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4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348360" y="3286294"/>
            <a:ext cx="10016345" cy="819622"/>
            <a:chOff x="0" y="0"/>
            <a:chExt cx="3399616" cy="278185"/>
          </a:xfrm>
        </p:grpSpPr>
        <p:sp>
          <p:nvSpPr>
            <p:cNvPr name="Freeform 3" id="3"/>
            <p:cNvSpPr/>
            <p:nvPr/>
          </p:nvSpPr>
          <p:spPr>
            <a:xfrm flipH="false" flipV="false" rot="0">
              <a:off x="0" y="0"/>
              <a:ext cx="3399617" cy="278185"/>
            </a:xfrm>
            <a:custGeom>
              <a:avLst/>
              <a:gdLst/>
              <a:ahLst/>
              <a:cxnLst/>
              <a:rect r="r" b="b" t="t" l="l"/>
              <a:pathLst>
                <a:path h="278185" w="3399617">
                  <a:moveTo>
                    <a:pt x="6956" y="0"/>
                  </a:moveTo>
                  <a:lnTo>
                    <a:pt x="3392660" y="0"/>
                  </a:lnTo>
                  <a:cubicBezTo>
                    <a:pt x="3396502" y="0"/>
                    <a:pt x="3399617" y="3114"/>
                    <a:pt x="3399617" y="6956"/>
                  </a:cubicBezTo>
                  <a:lnTo>
                    <a:pt x="3399617" y="271229"/>
                  </a:lnTo>
                  <a:cubicBezTo>
                    <a:pt x="3399617" y="273074"/>
                    <a:pt x="3398884" y="274843"/>
                    <a:pt x="3397579" y="276148"/>
                  </a:cubicBezTo>
                  <a:cubicBezTo>
                    <a:pt x="3396274" y="277452"/>
                    <a:pt x="3394505" y="278185"/>
                    <a:pt x="3392660" y="278185"/>
                  </a:cubicBezTo>
                  <a:lnTo>
                    <a:pt x="6956" y="278185"/>
                  </a:lnTo>
                  <a:cubicBezTo>
                    <a:pt x="3114" y="278185"/>
                    <a:pt x="0" y="275071"/>
                    <a:pt x="0" y="271229"/>
                  </a:cubicBezTo>
                  <a:lnTo>
                    <a:pt x="0" y="6956"/>
                  </a:lnTo>
                  <a:cubicBezTo>
                    <a:pt x="0" y="3114"/>
                    <a:pt x="3114" y="0"/>
                    <a:pt x="6956" y="0"/>
                  </a:cubicBezTo>
                  <a:close/>
                </a:path>
              </a:pathLst>
            </a:custGeom>
            <a:gradFill rotWithShape="true">
              <a:gsLst>
                <a:gs pos="0">
                  <a:srgbClr val="65CED1">
                    <a:alpha val="100000"/>
                  </a:srgbClr>
                </a:gs>
                <a:gs pos="100000">
                  <a:srgbClr val="1F4E4F">
                    <a:alpha val="100000"/>
                  </a:srgbClr>
                </a:gs>
              </a:gsLst>
              <a:lin ang="2700000"/>
            </a:gradFill>
            <a:ln cap="sq">
              <a:noFill/>
              <a:prstDash val="solid"/>
              <a:miter/>
            </a:ln>
          </p:spPr>
        </p:sp>
        <p:sp>
          <p:nvSpPr>
            <p:cNvPr name="TextBox 4" id="4"/>
            <p:cNvSpPr txBox="true"/>
            <p:nvPr/>
          </p:nvSpPr>
          <p:spPr>
            <a:xfrm>
              <a:off x="0" y="-57150"/>
              <a:ext cx="3399616" cy="335335"/>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1875585"/>
            <a:ext cx="14121820"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Mini Project 1: Face Recognition Model </a:t>
            </a:r>
          </a:p>
        </p:txBody>
      </p:sp>
      <p:sp>
        <p:nvSpPr>
          <p:cNvPr name="TextBox 6" id="6"/>
          <p:cNvSpPr txBox="true"/>
          <p:nvPr/>
        </p:nvSpPr>
        <p:spPr>
          <a:xfrm rot="0">
            <a:off x="1619034" y="3501299"/>
            <a:ext cx="8277297" cy="354674"/>
          </a:xfrm>
          <a:prstGeom prst="rect">
            <a:avLst/>
          </a:prstGeom>
        </p:spPr>
        <p:txBody>
          <a:bodyPr anchor="t" rtlCol="false" tIns="0" lIns="0" bIns="0" rIns="0">
            <a:spAutoFit/>
          </a:bodyPr>
          <a:lstStyle/>
          <a:p>
            <a:pPr algn="l">
              <a:lnSpc>
                <a:spcPts val="2711"/>
              </a:lnSpc>
            </a:pPr>
            <a:r>
              <a:rPr lang="en-US" sz="2400">
                <a:solidFill>
                  <a:srgbClr val="FFFFFF"/>
                </a:solidFill>
                <a:latin typeface="Archivo Black"/>
                <a:ea typeface="Archivo Black"/>
                <a:cs typeface="Archivo Black"/>
                <a:sym typeface="Archivo Black"/>
              </a:rPr>
              <a:t>Tools Used :  OpenCV, numpy,  os, time</a:t>
            </a:r>
          </a:p>
        </p:txBody>
      </p:sp>
      <p:sp>
        <p:nvSpPr>
          <p:cNvPr name="TextBox 7" id="7"/>
          <p:cNvSpPr txBox="true"/>
          <p:nvPr/>
        </p:nvSpPr>
        <p:spPr>
          <a:xfrm rot="0">
            <a:off x="1348360" y="4381735"/>
            <a:ext cx="12681059" cy="4811395"/>
          </a:xfrm>
          <a:prstGeom prst="rect">
            <a:avLst/>
          </a:prstGeom>
        </p:spPr>
        <p:txBody>
          <a:bodyPr anchor="t" rtlCol="false" tIns="0" lIns="0" bIns="0" rIns="0">
            <a:spAutoFit/>
          </a:bodyPr>
          <a:lstStyle/>
          <a:p>
            <a:pPr algn="l">
              <a:lnSpc>
                <a:spcPts val="3769"/>
              </a:lnSpc>
            </a:pPr>
            <a:r>
              <a:rPr lang="en-US" sz="2899" spc="-14">
                <a:solidFill>
                  <a:srgbClr val="343434"/>
                </a:solidFill>
                <a:latin typeface="Arial"/>
                <a:ea typeface="Arial"/>
                <a:cs typeface="Arial"/>
                <a:sym typeface="Arial"/>
              </a:rPr>
              <a:t>This project is a real-time face recognition system developed using OpenCV, the LBPH (Local Binary Patterns Histograms) algorithm, and Haar Cascade classifiers. The system is designed to automate two use cases: Attendance Monitoring and Exam Proctoring.</a:t>
            </a:r>
          </a:p>
          <a:p>
            <a:pPr algn="l">
              <a:lnSpc>
                <a:spcPts val="3769"/>
              </a:lnSpc>
            </a:pPr>
          </a:p>
          <a:p>
            <a:pPr algn="l">
              <a:lnSpc>
                <a:spcPts val="3769"/>
              </a:lnSpc>
            </a:pPr>
            <a:r>
              <a:rPr lang="en-US" sz="2899" spc="-14">
                <a:solidFill>
                  <a:srgbClr val="343434"/>
                </a:solidFill>
                <a:latin typeface="Arial"/>
                <a:ea typeface="Arial"/>
                <a:cs typeface="Arial"/>
                <a:sym typeface="Arial"/>
              </a:rPr>
              <a:t>It comprises three main modules:</a:t>
            </a:r>
          </a:p>
          <a:p>
            <a:pPr algn="l" marL="626107" indent="-313054" lvl="1">
              <a:lnSpc>
                <a:spcPts val="3769"/>
              </a:lnSpc>
              <a:buAutoNum type="arabicPeriod" startAt="1"/>
            </a:pPr>
            <a:r>
              <a:rPr lang="en-US" sz="2899" spc="-14">
                <a:solidFill>
                  <a:srgbClr val="343434"/>
                </a:solidFill>
                <a:latin typeface="Arial"/>
                <a:ea typeface="Arial"/>
                <a:cs typeface="Arial"/>
                <a:sym typeface="Arial"/>
              </a:rPr>
              <a:t>User Registration &amp; Dataset Creation</a:t>
            </a:r>
          </a:p>
          <a:p>
            <a:pPr algn="l" marL="626107" indent="-313054" lvl="1">
              <a:lnSpc>
                <a:spcPts val="3769"/>
              </a:lnSpc>
              <a:buAutoNum type="arabicPeriod" startAt="1"/>
            </a:pPr>
            <a:r>
              <a:rPr lang="en-US" sz="2899" spc="-14">
                <a:solidFill>
                  <a:srgbClr val="343434"/>
                </a:solidFill>
                <a:latin typeface="Arial"/>
                <a:ea typeface="Arial"/>
                <a:cs typeface="Arial"/>
                <a:sym typeface="Arial"/>
              </a:rPr>
              <a:t>Model Training using LBPH</a:t>
            </a:r>
          </a:p>
          <a:p>
            <a:pPr algn="l" marL="626107" indent="-313054" lvl="1">
              <a:lnSpc>
                <a:spcPts val="3769"/>
              </a:lnSpc>
              <a:spcBef>
                <a:spcPct val="0"/>
              </a:spcBef>
              <a:buAutoNum type="arabicPeriod" startAt="1"/>
            </a:pPr>
            <a:r>
              <a:rPr lang="en-US" sz="2899" spc="-14">
                <a:solidFill>
                  <a:srgbClr val="343434"/>
                </a:solidFill>
                <a:latin typeface="Arial"/>
                <a:ea typeface="Arial"/>
                <a:cs typeface="Arial"/>
                <a:sym typeface="Arial"/>
              </a:rPr>
              <a:t>Real-Time Face Recognition</a:t>
            </a:r>
          </a:p>
          <a:p>
            <a:pPr algn="l" marL="0" indent="0" lvl="0">
              <a:lnSpc>
                <a:spcPts val="3769"/>
              </a:lnSpc>
              <a:spcBef>
                <a:spcPct val="0"/>
              </a:spcBef>
            </a:pPr>
          </a:p>
        </p:txBody>
      </p:sp>
      <p:grpSp>
        <p:nvGrpSpPr>
          <p:cNvPr name="Group 8" id="8"/>
          <p:cNvGrpSpPr/>
          <p:nvPr/>
        </p:nvGrpSpPr>
        <p:grpSpPr>
          <a:xfrm rot="0">
            <a:off x="17259300" y="0"/>
            <a:ext cx="1028700" cy="10287000"/>
            <a:chOff x="0" y="0"/>
            <a:chExt cx="270933" cy="2709333"/>
          </a:xfrm>
        </p:grpSpPr>
        <p:sp>
          <p:nvSpPr>
            <p:cNvPr name="Freeform 9" id="9"/>
            <p:cNvSpPr/>
            <p:nvPr/>
          </p:nvSpPr>
          <p:spPr>
            <a:xfrm flipH="false" flipV="false" rot="0">
              <a:off x="0" y="0"/>
              <a:ext cx="270933" cy="2709333"/>
            </a:xfrm>
            <a:custGeom>
              <a:avLst/>
              <a:gdLst/>
              <a:ahLst/>
              <a:cxnLst/>
              <a:rect r="r" b="b" t="t" l="l"/>
              <a:pathLst>
                <a:path h="2709333" w="270933">
                  <a:moveTo>
                    <a:pt x="0" y="0"/>
                  </a:moveTo>
                  <a:lnTo>
                    <a:pt x="270933" y="0"/>
                  </a:lnTo>
                  <a:lnTo>
                    <a:pt x="270933" y="2709333"/>
                  </a:lnTo>
                  <a:lnTo>
                    <a:pt x="0" y="2709333"/>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10" id="10"/>
            <p:cNvSpPr txBox="true"/>
            <p:nvPr/>
          </p:nvSpPr>
          <p:spPr>
            <a:xfrm>
              <a:off x="0" y="-57150"/>
              <a:ext cx="270933" cy="2766483"/>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4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1875585"/>
            <a:ext cx="14121820" cy="75974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Mini Project 1: Face Recognition Model </a:t>
            </a:r>
          </a:p>
        </p:txBody>
      </p:sp>
      <p:sp>
        <p:nvSpPr>
          <p:cNvPr name="TextBox 3" id="3"/>
          <p:cNvSpPr txBox="true"/>
          <p:nvPr/>
        </p:nvSpPr>
        <p:spPr>
          <a:xfrm rot="0">
            <a:off x="1037926" y="2875280"/>
            <a:ext cx="15697799" cy="6240145"/>
          </a:xfrm>
          <a:prstGeom prst="rect">
            <a:avLst/>
          </a:prstGeom>
        </p:spPr>
        <p:txBody>
          <a:bodyPr anchor="t" rtlCol="false" tIns="0" lIns="0" bIns="0" rIns="0">
            <a:spAutoFit/>
          </a:bodyPr>
          <a:lstStyle/>
          <a:p>
            <a:pPr algn="l">
              <a:lnSpc>
                <a:spcPts val="3769"/>
              </a:lnSpc>
            </a:pPr>
            <a:r>
              <a:rPr lang="en-US" sz="2899" spc="-14">
                <a:solidFill>
                  <a:srgbClr val="343434"/>
                </a:solidFill>
                <a:latin typeface="Arial"/>
                <a:ea typeface="Arial"/>
                <a:cs typeface="Arial"/>
                <a:sym typeface="Arial"/>
              </a:rPr>
              <a:t>During registration, the system captures 30 grayscale facial images per user via webcam, labels them with a unique ID and name, and stores them in a structured dataset. These images are then used to train an LBPH-based face recognition model, which learns to identify users based on extracted facial features.</a:t>
            </a:r>
          </a:p>
          <a:p>
            <a:pPr algn="l">
              <a:lnSpc>
                <a:spcPts val="3769"/>
              </a:lnSpc>
            </a:pPr>
          </a:p>
          <a:p>
            <a:pPr algn="l">
              <a:lnSpc>
                <a:spcPts val="3769"/>
              </a:lnSpc>
            </a:pPr>
            <a:r>
              <a:rPr lang="en-US" sz="2899" spc="-14">
                <a:solidFill>
                  <a:srgbClr val="343434"/>
                </a:solidFill>
                <a:latin typeface="Arial"/>
                <a:ea typeface="Arial"/>
                <a:cs typeface="Arial"/>
                <a:sym typeface="Arial"/>
              </a:rPr>
              <a:t>Once trained, the model can recognize faces in real-time from webcam input. When a face is detected, the system predicts the user's identity and displays it on-screen, along with the recognition confidence. For unrecognized users, a "NOT REGISTERED" label is shown.</a:t>
            </a:r>
          </a:p>
          <a:p>
            <a:pPr algn="l">
              <a:lnSpc>
                <a:spcPts val="3769"/>
              </a:lnSpc>
            </a:pPr>
            <a:r>
              <a:rPr lang="en-US" sz="2899" spc="-14">
                <a:solidFill>
                  <a:srgbClr val="343434"/>
                </a:solidFill>
                <a:latin typeface="Arial"/>
                <a:ea typeface="Arial"/>
                <a:cs typeface="Arial"/>
                <a:sym typeface="Arial"/>
              </a:rPr>
              <a:t>This sys</a:t>
            </a:r>
            <a:r>
              <a:rPr lang="en-US" sz="2899" spc="-14">
                <a:solidFill>
                  <a:srgbClr val="343434"/>
                </a:solidFill>
                <a:latin typeface="Arial"/>
                <a:ea typeface="Arial"/>
                <a:cs typeface="Arial"/>
                <a:sym typeface="Arial"/>
              </a:rPr>
              <a:t>tem supports:</a:t>
            </a:r>
          </a:p>
          <a:p>
            <a:pPr algn="l" marL="626107" indent="-313054" lvl="1">
              <a:lnSpc>
                <a:spcPts val="3769"/>
              </a:lnSpc>
              <a:buFont typeface="Arial"/>
              <a:buChar char="•"/>
            </a:pPr>
            <a:r>
              <a:rPr lang="en-US" sz="2899" spc="-14">
                <a:solidFill>
                  <a:srgbClr val="343434"/>
                </a:solidFill>
                <a:latin typeface="Arial"/>
                <a:ea typeface="Arial"/>
                <a:cs typeface="Arial"/>
                <a:sym typeface="Arial"/>
              </a:rPr>
              <a:t>Time-sensitive attendance marking (in progress)</a:t>
            </a:r>
          </a:p>
          <a:p>
            <a:pPr algn="l" marL="626107" indent="-313054" lvl="1">
              <a:lnSpc>
                <a:spcPts val="3769"/>
              </a:lnSpc>
              <a:buFont typeface="Arial"/>
              <a:buChar char="•"/>
            </a:pPr>
            <a:r>
              <a:rPr lang="en-US" sz="2899" spc="-14">
                <a:solidFill>
                  <a:srgbClr val="343434"/>
                </a:solidFill>
                <a:latin typeface="Arial"/>
                <a:ea typeface="Arial"/>
                <a:cs typeface="Arial"/>
                <a:sym typeface="Arial"/>
              </a:rPr>
              <a:t>Basic facial verification for proctored exams (in progress)</a:t>
            </a:r>
          </a:p>
          <a:p>
            <a:pPr algn="l" marL="626107" indent="-313054" lvl="1">
              <a:lnSpc>
                <a:spcPts val="3769"/>
              </a:lnSpc>
              <a:spcBef>
                <a:spcPct val="0"/>
              </a:spcBef>
              <a:buFont typeface="Arial"/>
              <a:buChar char="•"/>
            </a:pPr>
            <a:r>
              <a:rPr lang="en-US" sz="2899" spc="-14">
                <a:solidFill>
                  <a:srgbClr val="343434"/>
                </a:solidFill>
                <a:latin typeface="Arial"/>
                <a:ea typeface="Arial"/>
                <a:cs typeface="Arial"/>
                <a:sym typeface="Arial"/>
              </a:rPr>
              <a:t>User-friendly interaction through GUI (Tkinter) (optional extension)</a:t>
            </a:r>
          </a:p>
          <a:p>
            <a:pPr algn="l" marL="0" indent="0" lvl="0">
              <a:lnSpc>
                <a:spcPts val="3769"/>
              </a:lnSpc>
              <a:spcBef>
                <a:spcPct val="0"/>
              </a:spcBef>
            </a:pPr>
          </a:p>
        </p:txBody>
      </p:sp>
      <p:grpSp>
        <p:nvGrpSpPr>
          <p:cNvPr name="Group 4" id="4"/>
          <p:cNvGrpSpPr/>
          <p:nvPr/>
        </p:nvGrpSpPr>
        <p:grpSpPr>
          <a:xfrm rot="0">
            <a:off x="17259300" y="0"/>
            <a:ext cx="1028700" cy="10287000"/>
            <a:chOff x="0" y="0"/>
            <a:chExt cx="270933" cy="2709333"/>
          </a:xfrm>
        </p:grpSpPr>
        <p:sp>
          <p:nvSpPr>
            <p:cNvPr name="Freeform 5" id="5"/>
            <p:cNvSpPr/>
            <p:nvPr/>
          </p:nvSpPr>
          <p:spPr>
            <a:xfrm flipH="false" flipV="false" rot="0">
              <a:off x="0" y="0"/>
              <a:ext cx="270933" cy="2709333"/>
            </a:xfrm>
            <a:custGeom>
              <a:avLst/>
              <a:gdLst/>
              <a:ahLst/>
              <a:cxnLst/>
              <a:rect r="r" b="b" t="t" l="l"/>
              <a:pathLst>
                <a:path h="2709333" w="270933">
                  <a:moveTo>
                    <a:pt x="0" y="0"/>
                  </a:moveTo>
                  <a:lnTo>
                    <a:pt x="270933" y="0"/>
                  </a:lnTo>
                  <a:lnTo>
                    <a:pt x="270933" y="2709333"/>
                  </a:lnTo>
                  <a:lnTo>
                    <a:pt x="0" y="2709333"/>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6" id="6"/>
            <p:cNvSpPr txBox="true"/>
            <p:nvPr/>
          </p:nvSpPr>
          <p:spPr>
            <a:xfrm>
              <a:off x="0" y="-57150"/>
              <a:ext cx="270933" cy="2766483"/>
            </a:xfrm>
            <a:prstGeom prst="rect">
              <a:avLst/>
            </a:prstGeom>
          </p:spPr>
          <p:txBody>
            <a:bodyPr anchor="ctr" rtlCol="false" tIns="50800" lIns="50800" bIns="50800" rIns="50800"/>
            <a:lstStyle/>
            <a:p>
              <a:pPr algn="ctr" marL="0" indent="0" lvl="0">
                <a:lnSpc>
                  <a:spcPts val="3447"/>
                </a:lnSpc>
                <a:spcBef>
                  <a:spcPct val="0"/>
                </a:spcBef>
              </a:pPr>
            </a:p>
          </p:txBody>
        </p:sp>
      </p:gr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1" r="0" b="-111"/>
            </a:stretch>
          </a:blipFill>
        </p:spPr>
      </p:sp>
      <p:sp>
        <p:nvSpPr>
          <p:cNvPr name="AutoShape 3" id="3"/>
          <p:cNvSpPr/>
          <p:nvPr/>
        </p:nvSpPr>
        <p:spPr>
          <a:xfrm>
            <a:off x="1761915" y="4860514"/>
            <a:ext cx="6642274" cy="0"/>
          </a:xfrm>
          <a:prstGeom prst="line">
            <a:avLst/>
          </a:prstGeom>
          <a:ln cap="flat" w="28575">
            <a:solidFill>
              <a:srgbClr val="FFFFFF"/>
            </a:solidFill>
            <a:prstDash val="solid"/>
            <a:headEnd type="none" len="sm" w="sm"/>
            <a:tailEnd type="none" len="sm" w="sm"/>
          </a:ln>
        </p:spPr>
      </p:sp>
      <p:sp>
        <p:nvSpPr>
          <p:cNvPr name="AutoShape 4" id="4"/>
          <p:cNvSpPr/>
          <p:nvPr/>
        </p:nvSpPr>
        <p:spPr>
          <a:xfrm>
            <a:off x="1761915" y="6934067"/>
            <a:ext cx="6642274" cy="0"/>
          </a:xfrm>
          <a:prstGeom prst="line">
            <a:avLst/>
          </a:prstGeom>
          <a:ln cap="flat" w="28575">
            <a:solidFill>
              <a:srgbClr val="FFFFFF"/>
            </a:solidFill>
            <a:prstDash val="solid"/>
            <a:headEnd type="none" len="sm" w="sm"/>
            <a:tailEnd type="none" len="sm" w="sm"/>
          </a:ln>
        </p:spPr>
      </p:sp>
      <p:sp>
        <p:nvSpPr>
          <p:cNvPr name="AutoShape 5" id="5"/>
          <p:cNvSpPr/>
          <p:nvPr/>
        </p:nvSpPr>
        <p:spPr>
          <a:xfrm>
            <a:off x="1761915" y="8865987"/>
            <a:ext cx="6642274" cy="0"/>
          </a:xfrm>
          <a:prstGeom prst="line">
            <a:avLst/>
          </a:prstGeom>
          <a:ln cap="flat" w="28575">
            <a:solidFill>
              <a:srgbClr val="FFFFFF"/>
            </a:solidFill>
            <a:prstDash val="solid"/>
            <a:headEnd type="none" len="sm" w="sm"/>
            <a:tailEnd type="none" len="sm" w="sm"/>
          </a:ln>
        </p:spPr>
      </p:sp>
      <p:grpSp>
        <p:nvGrpSpPr>
          <p:cNvPr name="Group 6" id="6"/>
          <p:cNvGrpSpPr/>
          <p:nvPr/>
        </p:nvGrpSpPr>
        <p:grpSpPr>
          <a:xfrm rot="0">
            <a:off x="0" y="-106858"/>
            <a:ext cx="18288000" cy="10500716"/>
            <a:chOff x="0" y="0"/>
            <a:chExt cx="2833290" cy="1626836"/>
          </a:xfrm>
        </p:grpSpPr>
        <p:sp>
          <p:nvSpPr>
            <p:cNvPr name="Freeform 7" id="7"/>
            <p:cNvSpPr/>
            <p:nvPr/>
          </p:nvSpPr>
          <p:spPr>
            <a:xfrm flipH="false" flipV="false" rot="0">
              <a:off x="0" y="0"/>
              <a:ext cx="2833290" cy="1626836"/>
            </a:xfrm>
            <a:custGeom>
              <a:avLst/>
              <a:gdLst/>
              <a:ahLst/>
              <a:cxnLst/>
              <a:rect r="r" b="b" t="t" l="l"/>
              <a:pathLst>
                <a:path h="1626836" w="2833290">
                  <a:moveTo>
                    <a:pt x="24977" y="0"/>
                  </a:moveTo>
                  <a:lnTo>
                    <a:pt x="2808313" y="0"/>
                  </a:lnTo>
                  <a:cubicBezTo>
                    <a:pt x="2822107" y="0"/>
                    <a:pt x="2833290" y="11182"/>
                    <a:pt x="2833290" y="24977"/>
                  </a:cubicBezTo>
                  <a:lnTo>
                    <a:pt x="2833290" y="1601859"/>
                  </a:lnTo>
                  <a:cubicBezTo>
                    <a:pt x="2833290" y="1615653"/>
                    <a:pt x="2822107" y="1626836"/>
                    <a:pt x="2808313" y="1626836"/>
                  </a:cubicBezTo>
                  <a:lnTo>
                    <a:pt x="24977" y="1626836"/>
                  </a:lnTo>
                  <a:cubicBezTo>
                    <a:pt x="11182" y="1626836"/>
                    <a:pt x="0" y="1615653"/>
                    <a:pt x="0" y="1601859"/>
                  </a:cubicBezTo>
                  <a:lnTo>
                    <a:pt x="0" y="24977"/>
                  </a:lnTo>
                  <a:cubicBezTo>
                    <a:pt x="0" y="11182"/>
                    <a:pt x="11182" y="0"/>
                    <a:pt x="24977" y="0"/>
                  </a:cubicBezTo>
                  <a:close/>
                </a:path>
              </a:pathLst>
            </a:custGeom>
            <a:blipFill>
              <a:blip r:embed="rId3"/>
              <a:stretch>
                <a:fillRect l="-1038" t="0" r="-1038" b="0"/>
              </a:stretch>
            </a:blipFill>
          </p:spPr>
        </p:sp>
      </p:grpSp>
      <p:sp>
        <p:nvSpPr>
          <p:cNvPr name="TextBox 8" id="8"/>
          <p:cNvSpPr txBox="true"/>
          <p:nvPr/>
        </p:nvSpPr>
        <p:spPr>
          <a:xfrm rot="0">
            <a:off x="1028700" y="1047750"/>
            <a:ext cx="6546998" cy="1466505"/>
          </a:xfrm>
          <a:prstGeom prst="rect">
            <a:avLst/>
          </a:prstGeom>
        </p:spPr>
        <p:txBody>
          <a:bodyPr anchor="t" rtlCol="false" tIns="0" lIns="0" bIns="0" rIns="0">
            <a:spAutoFit/>
          </a:bodyPr>
          <a:lstStyle/>
          <a:p>
            <a:pPr algn="l">
              <a:lnSpc>
                <a:spcPts val="5742"/>
              </a:lnSpc>
            </a:pPr>
            <a:r>
              <a:rPr lang="en-US" sz="5081">
                <a:solidFill>
                  <a:srgbClr val="FFFFFF"/>
                </a:solidFill>
                <a:latin typeface="Archivo Black"/>
                <a:ea typeface="Archivo Black"/>
                <a:cs typeface="Archivo Black"/>
                <a:sym typeface="Archivo Black"/>
              </a:rPr>
              <a:t>Person Registration</a:t>
            </a:r>
          </a:p>
        </p:txBody>
      </p:sp>
    </p:spTree>
  </p:cSld>
  <p:clrMapOvr>
    <a:masterClrMapping/>
  </p:clrMapOvr>
</p:sld>
</file>

<file path=ppt/slides/slide4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1" r="0" b="-111"/>
            </a:stretch>
          </a:blipFill>
        </p:spPr>
      </p:sp>
      <p:grpSp>
        <p:nvGrpSpPr>
          <p:cNvPr name="Group 3" id="3"/>
          <p:cNvGrpSpPr/>
          <p:nvPr/>
        </p:nvGrpSpPr>
        <p:grpSpPr>
          <a:xfrm rot="0">
            <a:off x="0" y="0"/>
            <a:ext cx="8028682" cy="10287000"/>
            <a:chOff x="0" y="0"/>
            <a:chExt cx="2114550" cy="2709333"/>
          </a:xfrm>
        </p:grpSpPr>
        <p:sp>
          <p:nvSpPr>
            <p:cNvPr name="Freeform 4" id="4"/>
            <p:cNvSpPr/>
            <p:nvPr/>
          </p:nvSpPr>
          <p:spPr>
            <a:xfrm flipH="false" flipV="false" rot="0">
              <a:off x="0" y="0"/>
              <a:ext cx="2114550" cy="2709333"/>
            </a:xfrm>
            <a:custGeom>
              <a:avLst/>
              <a:gdLst/>
              <a:ahLst/>
              <a:cxnLst/>
              <a:rect r="r" b="b" t="t" l="l"/>
              <a:pathLst>
                <a:path h="2709333" w="2114550">
                  <a:moveTo>
                    <a:pt x="0" y="0"/>
                  </a:moveTo>
                  <a:lnTo>
                    <a:pt x="2114550" y="0"/>
                  </a:lnTo>
                  <a:lnTo>
                    <a:pt x="2114550" y="2709333"/>
                  </a:lnTo>
                  <a:lnTo>
                    <a:pt x="0" y="2709333"/>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5" id="5"/>
            <p:cNvSpPr txBox="true"/>
            <p:nvPr/>
          </p:nvSpPr>
          <p:spPr>
            <a:xfrm>
              <a:off x="0" y="-57150"/>
              <a:ext cx="2114550" cy="2766483"/>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AutoShape 6" id="6"/>
          <p:cNvSpPr/>
          <p:nvPr/>
        </p:nvSpPr>
        <p:spPr>
          <a:xfrm>
            <a:off x="1761915" y="4860514"/>
            <a:ext cx="6642274" cy="0"/>
          </a:xfrm>
          <a:prstGeom prst="line">
            <a:avLst/>
          </a:prstGeom>
          <a:ln cap="flat" w="28575">
            <a:solidFill>
              <a:srgbClr val="FFFFFF"/>
            </a:solidFill>
            <a:prstDash val="solid"/>
            <a:headEnd type="none" len="sm" w="sm"/>
            <a:tailEnd type="none" len="sm" w="sm"/>
          </a:ln>
        </p:spPr>
      </p:sp>
      <p:sp>
        <p:nvSpPr>
          <p:cNvPr name="AutoShape 7" id="7"/>
          <p:cNvSpPr/>
          <p:nvPr/>
        </p:nvSpPr>
        <p:spPr>
          <a:xfrm>
            <a:off x="1761915" y="6934067"/>
            <a:ext cx="6642274" cy="0"/>
          </a:xfrm>
          <a:prstGeom prst="line">
            <a:avLst/>
          </a:prstGeom>
          <a:ln cap="flat" w="28575">
            <a:solidFill>
              <a:srgbClr val="FFFFFF"/>
            </a:solidFill>
            <a:prstDash val="solid"/>
            <a:headEnd type="none" len="sm" w="sm"/>
            <a:tailEnd type="none" len="sm" w="sm"/>
          </a:ln>
        </p:spPr>
      </p:sp>
      <p:sp>
        <p:nvSpPr>
          <p:cNvPr name="AutoShape 8" id="8"/>
          <p:cNvSpPr/>
          <p:nvPr/>
        </p:nvSpPr>
        <p:spPr>
          <a:xfrm>
            <a:off x="1761915" y="8865987"/>
            <a:ext cx="6642274" cy="0"/>
          </a:xfrm>
          <a:prstGeom prst="line">
            <a:avLst/>
          </a:prstGeom>
          <a:ln cap="flat" w="28575">
            <a:solidFill>
              <a:srgbClr val="FFFFFF"/>
            </a:solidFill>
            <a:prstDash val="solid"/>
            <a:headEnd type="none" len="sm" w="sm"/>
            <a:tailEnd type="none" len="sm" w="sm"/>
          </a:ln>
        </p:spPr>
      </p:sp>
      <p:grpSp>
        <p:nvGrpSpPr>
          <p:cNvPr name="Group 9" id="9"/>
          <p:cNvGrpSpPr/>
          <p:nvPr/>
        </p:nvGrpSpPr>
        <p:grpSpPr>
          <a:xfrm rot="0">
            <a:off x="0" y="0"/>
            <a:ext cx="11064196" cy="10500716"/>
            <a:chOff x="0" y="0"/>
            <a:chExt cx="1714133" cy="1626836"/>
          </a:xfrm>
        </p:grpSpPr>
        <p:sp>
          <p:nvSpPr>
            <p:cNvPr name="Freeform 10" id="10"/>
            <p:cNvSpPr/>
            <p:nvPr/>
          </p:nvSpPr>
          <p:spPr>
            <a:xfrm flipH="false" flipV="false" rot="0">
              <a:off x="0" y="0"/>
              <a:ext cx="1714134" cy="1626836"/>
            </a:xfrm>
            <a:custGeom>
              <a:avLst/>
              <a:gdLst/>
              <a:ahLst/>
              <a:cxnLst/>
              <a:rect r="r" b="b" t="t" l="l"/>
              <a:pathLst>
                <a:path h="1626836" w="1714134">
                  <a:moveTo>
                    <a:pt x="41284" y="0"/>
                  </a:moveTo>
                  <a:lnTo>
                    <a:pt x="1672850" y="0"/>
                  </a:lnTo>
                  <a:cubicBezTo>
                    <a:pt x="1683799" y="0"/>
                    <a:pt x="1694299" y="4350"/>
                    <a:pt x="1702042" y="12092"/>
                  </a:cubicBezTo>
                  <a:cubicBezTo>
                    <a:pt x="1709784" y="19834"/>
                    <a:pt x="1714134" y="30335"/>
                    <a:pt x="1714134" y="41284"/>
                  </a:cubicBezTo>
                  <a:lnTo>
                    <a:pt x="1714134" y="1585552"/>
                  </a:lnTo>
                  <a:cubicBezTo>
                    <a:pt x="1714134" y="1596501"/>
                    <a:pt x="1709784" y="1607002"/>
                    <a:pt x="1702042" y="1614744"/>
                  </a:cubicBezTo>
                  <a:cubicBezTo>
                    <a:pt x="1694299" y="1622486"/>
                    <a:pt x="1683799" y="1626836"/>
                    <a:pt x="1672850" y="1626836"/>
                  </a:cubicBezTo>
                  <a:lnTo>
                    <a:pt x="41284" y="1626836"/>
                  </a:lnTo>
                  <a:cubicBezTo>
                    <a:pt x="30335" y="1626836"/>
                    <a:pt x="19834" y="1622486"/>
                    <a:pt x="12092" y="1614744"/>
                  </a:cubicBezTo>
                  <a:cubicBezTo>
                    <a:pt x="4350" y="1607002"/>
                    <a:pt x="0" y="1596501"/>
                    <a:pt x="0" y="1585552"/>
                  </a:cubicBezTo>
                  <a:lnTo>
                    <a:pt x="0" y="41284"/>
                  </a:lnTo>
                  <a:cubicBezTo>
                    <a:pt x="0" y="30335"/>
                    <a:pt x="4350" y="19834"/>
                    <a:pt x="12092" y="12092"/>
                  </a:cubicBezTo>
                  <a:cubicBezTo>
                    <a:pt x="19834" y="4350"/>
                    <a:pt x="30335" y="0"/>
                    <a:pt x="41284" y="0"/>
                  </a:cubicBezTo>
                  <a:close/>
                </a:path>
              </a:pathLst>
            </a:custGeom>
            <a:blipFill>
              <a:blip r:embed="rId3"/>
              <a:stretch>
                <a:fillRect l="0" t="0" r="-68723" b="0"/>
              </a:stretch>
            </a:blipFill>
          </p:spPr>
        </p:sp>
      </p:grpSp>
      <p:sp>
        <p:nvSpPr>
          <p:cNvPr name="TextBox 11" id="11"/>
          <p:cNvSpPr txBox="true"/>
          <p:nvPr/>
        </p:nvSpPr>
        <p:spPr>
          <a:xfrm rot="0">
            <a:off x="11515020" y="665067"/>
            <a:ext cx="6546998" cy="1466505"/>
          </a:xfrm>
          <a:prstGeom prst="rect">
            <a:avLst/>
          </a:prstGeom>
        </p:spPr>
        <p:txBody>
          <a:bodyPr anchor="t" rtlCol="false" tIns="0" lIns="0" bIns="0" rIns="0">
            <a:spAutoFit/>
          </a:bodyPr>
          <a:lstStyle/>
          <a:p>
            <a:pPr algn="l">
              <a:lnSpc>
                <a:spcPts val="5742"/>
              </a:lnSpc>
            </a:pPr>
            <a:r>
              <a:rPr lang="en-US" sz="5081">
                <a:solidFill>
                  <a:srgbClr val="FFFFFF"/>
                </a:solidFill>
                <a:latin typeface="Archivo Black"/>
                <a:ea typeface="Archivo Black"/>
                <a:cs typeface="Archivo Black"/>
                <a:sym typeface="Archivo Black"/>
              </a:rPr>
              <a:t>Person Recognition</a:t>
            </a:r>
          </a:p>
        </p:txBody>
      </p:sp>
    </p:spTree>
  </p:cSld>
  <p:clrMapOvr>
    <a:masterClrMapping/>
  </p:clrMapOvr>
</p:sld>
</file>

<file path=ppt/slides/slide4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25" y="8141930"/>
            <a:ext cx="18277775" cy="2145070"/>
            <a:chOff x="0" y="0"/>
            <a:chExt cx="4813900" cy="564957"/>
          </a:xfrm>
        </p:grpSpPr>
        <p:sp>
          <p:nvSpPr>
            <p:cNvPr name="Freeform 3" id="3"/>
            <p:cNvSpPr/>
            <p:nvPr/>
          </p:nvSpPr>
          <p:spPr>
            <a:xfrm flipH="false" flipV="false" rot="0">
              <a:off x="0" y="0"/>
              <a:ext cx="4813900" cy="564957"/>
            </a:xfrm>
            <a:custGeom>
              <a:avLst/>
              <a:gdLst/>
              <a:ahLst/>
              <a:cxnLst/>
              <a:rect r="r" b="b" t="t" l="l"/>
              <a:pathLst>
                <a:path h="564957" w="4813900">
                  <a:moveTo>
                    <a:pt x="0" y="0"/>
                  </a:moveTo>
                  <a:lnTo>
                    <a:pt x="4813900" y="0"/>
                  </a:lnTo>
                  <a:lnTo>
                    <a:pt x="4813900" y="564957"/>
                  </a:lnTo>
                  <a:lnTo>
                    <a:pt x="0" y="56495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622107"/>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1827675" y="1237093"/>
            <a:ext cx="5246370" cy="7812815"/>
            <a:chOff x="0" y="0"/>
            <a:chExt cx="812800" cy="1210409"/>
          </a:xfrm>
        </p:grpSpPr>
        <p:sp>
          <p:nvSpPr>
            <p:cNvPr name="Freeform 6" id="6"/>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
        <p:nvSpPr>
          <p:cNvPr name="TextBox 7" id="7"/>
          <p:cNvSpPr txBox="true"/>
          <p:nvPr/>
        </p:nvSpPr>
        <p:spPr>
          <a:xfrm rot="0">
            <a:off x="1213955" y="1047750"/>
            <a:ext cx="9829761" cy="149309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Future Projects ( Currently Under Progress)</a:t>
            </a:r>
          </a:p>
        </p:txBody>
      </p:sp>
      <p:sp>
        <p:nvSpPr>
          <p:cNvPr name="TextBox 8" id="8"/>
          <p:cNvSpPr txBox="true"/>
          <p:nvPr/>
        </p:nvSpPr>
        <p:spPr>
          <a:xfrm rot="0">
            <a:off x="1213955" y="2669090"/>
            <a:ext cx="10312901" cy="5985887"/>
          </a:xfrm>
          <a:prstGeom prst="rect">
            <a:avLst/>
          </a:prstGeom>
        </p:spPr>
        <p:txBody>
          <a:bodyPr anchor="t" rtlCol="false" tIns="0" lIns="0" bIns="0" rIns="0">
            <a:spAutoFit/>
          </a:bodyPr>
          <a:lstStyle/>
          <a:p>
            <a:pPr algn="l">
              <a:lnSpc>
                <a:spcPts val="3919"/>
              </a:lnSpc>
              <a:spcBef>
                <a:spcPct val="0"/>
              </a:spcBef>
            </a:pPr>
            <a:r>
              <a:rPr lang="en-US" b="true" sz="2799" spc="167">
                <a:solidFill>
                  <a:srgbClr val="000000"/>
                </a:solidFill>
                <a:latin typeface="Arial Bold"/>
                <a:ea typeface="Arial Bold"/>
                <a:cs typeface="Arial Bold"/>
                <a:sym typeface="Arial Bold"/>
              </a:rPr>
              <a:t>Project 1: Face Recognition-Based Exam Proctoring System</a:t>
            </a:r>
          </a:p>
          <a:p>
            <a:pPr algn="just">
              <a:lnSpc>
                <a:spcPts val="3919"/>
              </a:lnSpc>
              <a:spcBef>
                <a:spcPct val="0"/>
              </a:spcBef>
            </a:pPr>
            <a:r>
              <a:rPr lang="en-US" sz="2799" spc="167">
                <a:solidFill>
                  <a:srgbClr val="000000"/>
                </a:solidFill>
                <a:latin typeface="Arial"/>
                <a:ea typeface="Arial"/>
                <a:cs typeface="Arial"/>
                <a:sym typeface="Arial"/>
              </a:rPr>
              <a:t>This project implements a real-time face recognition system to verify the identity of students during online or offline examinations. Upon successful authentication, it fetches and displays the student’s details—such as name, seat number, room number, phone number, and email—from a preloaded CSV file. The system ensures that only authorized students can access the examination, enhancing exam integrity and reducing impersonation.</a:t>
            </a:r>
          </a:p>
          <a:p>
            <a:pPr algn="just">
              <a:lnSpc>
                <a:spcPts val="391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194" y="704061"/>
            <a:ext cx="6377500" cy="10287000"/>
            <a:chOff x="0" y="0"/>
            <a:chExt cx="1679671" cy="2709333"/>
          </a:xfrm>
        </p:grpSpPr>
        <p:sp>
          <p:nvSpPr>
            <p:cNvPr name="Freeform 3" id="3"/>
            <p:cNvSpPr/>
            <p:nvPr/>
          </p:nvSpPr>
          <p:spPr>
            <a:xfrm flipH="false" flipV="false" rot="0">
              <a:off x="0" y="0"/>
              <a:ext cx="1679671" cy="2709333"/>
            </a:xfrm>
            <a:custGeom>
              <a:avLst/>
              <a:gdLst/>
              <a:ahLst/>
              <a:cxnLst/>
              <a:rect r="r" b="b" t="t" l="l"/>
              <a:pathLst>
                <a:path h="2709333" w="1679671">
                  <a:moveTo>
                    <a:pt x="0" y="0"/>
                  </a:moveTo>
                  <a:lnTo>
                    <a:pt x="1679671" y="0"/>
                  </a:lnTo>
                  <a:lnTo>
                    <a:pt x="1679671" y="2709333"/>
                  </a:lnTo>
                  <a:lnTo>
                    <a:pt x="0" y="2709333"/>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1679671" cy="2766483"/>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578542" y="2749566"/>
            <a:ext cx="900317" cy="639154"/>
          </a:xfrm>
          <a:prstGeom prst="rect">
            <a:avLst/>
          </a:prstGeom>
        </p:spPr>
        <p:txBody>
          <a:bodyPr anchor="t" rtlCol="false" tIns="0" lIns="0" bIns="0" rIns="0">
            <a:spAutoFit/>
          </a:bodyPr>
          <a:lstStyle/>
          <a:p>
            <a:pPr algn="l">
              <a:lnSpc>
                <a:spcPts val="4971"/>
              </a:lnSpc>
            </a:pPr>
            <a:r>
              <a:rPr lang="en-US" sz="4399">
                <a:solidFill>
                  <a:srgbClr val="FFFFFF"/>
                </a:solidFill>
                <a:latin typeface="HK Grotesk"/>
                <a:ea typeface="HK Grotesk"/>
                <a:cs typeface="HK Grotesk"/>
                <a:sym typeface="HK Grotesk"/>
              </a:rPr>
              <a:t>01</a:t>
            </a:r>
          </a:p>
        </p:txBody>
      </p:sp>
      <p:sp>
        <p:nvSpPr>
          <p:cNvPr name="TextBox 6" id="6"/>
          <p:cNvSpPr txBox="true"/>
          <p:nvPr/>
        </p:nvSpPr>
        <p:spPr>
          <a:xfrm rot="0">
            <a:off x="1364423" y="2749566"/>
            <a:ext cx="5299837" cy="1267767"/>
          </a:xfrm>
          <a:prstGeom prst="rect">
            <a:avLst/>
          </a:prstGeom>
        </p:spPr>
        <p:txBody>
          <a:bodyPr anchor="t" rtlCol="false" tIns="0" lIns="0" bIns="0" rIns="0">
            <a:spAutoFit/>
          </a:bodyPr>
          <a:lstStyle/>
          <a:p>
            <a:pPr algn="l">
              <a:lnSpc>
                <a:spcPts val="4971"/>
              </a:lnSpc>
            </a:pPr>
            <a:r>
              <a:rPr lang="en-US" sz="4399" b="true">
                <a:solidFill>
                  <a:srgbClr val="FFFFFF"/>
                </a:solidFill>
                <a:latin typeface="HK Grotesk Bold"/>
                <a:ea typeface="HK Grotesk Bold"/>
                <a:cs typeface="HK Grotesk Bold"/>
                <a:sym typeface="HK Grotesk Bold"/>
              </a:rPr>
              <a:t>Image Addition:</a:t>
            </a:r>
          </a:p>
          <a:p>
            <a:pPr algn="l">
              <a:lnSpc>
                <a:spcPts val="4971"/>
              </a:lnSpc>
            </a:pPr>
          </a:p>
        </p:txBody>
      </p:sp>
      <p:sp>
        <p:nvSpPr>
          <p:cNvPr name="TextBox 7" id="7"/>
          <p:cNvSpPr txBox="true"/>
          <p:nvPr/>
        </p:nvSpPr>
        <p:spPr>
          <a:xfrm rot="0">
            <a:off x="6832123" y="5704686"/>
            <a:ext cx="10503377" cy="4939021"/>
          </a:xfrm>
          <a:prstGeom prst="rect">
            <a:avLst/>
          </a:prstGeom>
        </p:spPr>
        <p:txBody>
          <a:bodyPr anchor="t" rtlCol="false" tIns="0" lIns="0" bIns="0" rIns="0">
            <a:spAutoFit/>
          </a:bodyPr>
          <a:lstStyle/>
          <a:p>
            <a:pPr algn="l" marL="712031" indent="-356016" lvl="1">
              <a:lnSpc>
                <a:spcPts val="4287"/>
              </a:lnSpc>
              <a:buFont typeface="Arial"/>
              <a:buChar char="•"/>
            </a:pPr>
            <a:r>
              <a:rPr lang="en-US" b="true" sz="3297" spc="-16">
                <a:solidFill>
                  <a:srgbClr val="343434"/>
                </a:solidFill>
                <a:latin typeface="Arial Bold"/>
                <a:ea typeface="Arial Bold"/>
                <a:cs typeface="Arial Bold"/>
                <a:sym typeface="Arial Bold"/>
              </a:rPr>
              <a:t>Exposure Correction: </a:t>
            </a:r>
            <a:r>
              <a:rPr lang="en-US" sz="3297" spc="-16">
                <a:solidFill>
                  <a:srgbClr val="343434"/>
                </a:solidFill>
                <a:latin typeface="Arial"/>
                <a:ea typeface="Arial"/>
                <a:cs typeface="Arial"/>
                <a:sym typeface="Arial"/>
              </a:rPr>
              <a:t> Adding a constant image (bright mask) to brighten dark regions.</a:t>
            </a:r>
          </a:p>
          <a:p>
            <a:pPr algn="l" marL="712031" indent="-356016" lvl="1">
              <a:lnSpc>
                <a:spcPts val="4287"/>
              </a:lnSpc>
              <a:buFont typeface="Arial"/>
              <a:buChar char="•"/>
            </a:pPr>
            <a:r>
              <a:rPr lang="en-US" b="true" sz="3297" spc="-16">
                <a:solidFill>
                  <a:srgbClr val="343434"/>
                </a:solidFill>
                <a:latin typeface="Arial Bold"/>
                <a:ea typeface="Arial Bold"/>
                <a:cs typeface="Arial Bold"/>
                <a:sym typeface="Arial Bold"/>
              </a:rPr>
              <a:t>Object Overlay:</a:t>
            </a:r>
            <a:r>
              <a:rPr lang="en-US" sz="3297" spc="-16">
                <a:solidFill>
                  <a:srgbClr val="343434"/>
                </a:solidFill>
                <a:latin typeface="Arial"/>
                <a:ea typeface="Arial"/>
                <a:cs typeface="Arial"/>
                <a:sym typeface="Arial"/>
              </a:rPr>
              <a:t>  Add foreground objects (like transparent masks or AR effects) over a background.</a:t>
            </a:r>
          </a:p>
          <a:p>
            <a:pPr algn="l" marL="712031" indent="-356016" lvl="1">
              <a:lnSpc>
                <a:spcPts val="4287"/>
              </a:lnSpc>
              <a:spcBef>
                <a:spcPct val="0"/>
              </a:spcBef>
              <a:buFont typeface="Arial"/>
              <a:buChar char="•"/>
            </a:pPr>
            <a:r>
              <a:rPr lang="en-US" b="true" sz="3297" spc="-16">
                <a:solidFill>
                  <a:srgbClr val="343434"/>
                </a:solidFill>
                <a:latin typeface="Arial Bold"/>
                <a:ea typeface="Arial Bold"/>
                <a:cs typeface="Arial Bold"/>
                <a:sym typeface="Arial Bold"/>
              </a:rPr>
              <a:t>Image Stitching (Low-Level):</a:t>
            </a:r>
            <a:r>
              <a:rPr lang="en-US" sz="3297" spc="-16">
                <a:solidFill>
                  <a:srgbClr val="343434"/>
                </a:solidFill>
                <a:latin typeface="Arial"/>
                <a:ea typeface="Arial"/>
                <a:cs typeface="Arial"/>
                <a:sym typeface="Arial"/>
              </a:rPr>
              <a:t> In panorama creation, overlaps are sometimes averaged using addition.</a:t>
            </a:r>
          </a:p>
          <a:p>
            <a:pPr algn="l" marL="712031" indent="-356016" lvl="1">
              <a:lnSpc>
                <a:spcPts val="4287"/>
              </a:lnSpc>
              <a:spcBef>
                <a:spcPct val="0"/>
              </a:spcBef>
              <a:buFont typeface="Arial"/>
              <a:buChar char="•"/>
            </a:pPr>
            <a:r>
              <a:rPr lang="en-US" b="true" sz="3297" spc="-16" u="none">
                <a:solidFill>
                  <a:srgbClr val="343434"/>
                </a:solidFill>
                <a:latin typeface="Arial Bold"/>
                <a:ea typeface="Arial Bold"/>
                <a:cs typeface="Arial Bold"/>
                <a:sym typeface="Arial Bold"/>
              </a:rPr>
              <a:t>Noise Simulation:</a:t>
            </a:r>
            <a:r>
              <a:rPr lang="en-US" sz="3297" spc="-16" u="none">
                <a:solidFill>
                  <a:srgbClr val="343434"/>
                </a:solidFill>
                <a:latin typeface="Arial"/>
                <a:ea typeface="Arial"/>
                <a:cs typeface="Arial"/>
                <a:sym typeface="Arial"/>
              </a:rPr>
              <a:t>  Add random noise to an image by adding a noise array:</a:t>
            </a:r>
          </a:p>
          <a:p>
            <a:pPr algn="l" marL="0" indent="0" lvl="0">
              <a:lnSpc>
                <a:spcPts val="4287"/>
              </a:lnSpc>
              <a:spcBef>
                <a:spcPct val="0"/>
              </a:spcBef>
            </a:pPr>
          </a:p>
        </p:txBody>
      </p:sp>
      <p:sp>
        <p:nvSpPr>
          <p:cNvPr name="TextBox 8" id="8"/>
          <p:cNvSpPr txBox="true"/>
          <p:nvPr/>
        </p:nvSpPr>
        <p:spPr>
          <a:xfrm rot="0">
            <a:off x="1028700" y="996619"/>
            <a:ext cx="16230600" cy="749988"/>
          </a:xfrm>
          <a:prstGeom prst="rect">
            <a:avLst/>
          </a:prstGeom>
        </p:spPr>
        <p:txBody>
          <a:bodyPr anchor="t" rtlCol="false" tIns="0" lIns="0" bIns="0" rIns="0">
            <a:spAutoFit/>
          </a:bodyPr>
          <a:lstStyle/>
          <a:p>
            <a:pPr algn="l">
              <a:lnSpc>
                <a:spcPts val="5742"/>
              </a:lnSpc>
            </a:pPr>
            <a:r>
              <a:rPr lang="en-US" sz="5081">
                <a:solidFill>
                  <a:srgbClr val="FFFFFF"/>
                </a:solidFill>
                <a:latin typeface="Archivo Black"/>
                <a:ea typeface="Archivo Black"/>
                <a:cs typeface="Archivo Black"/>
                <a:sym typeface="Archivo Black"/>
              </a:rPr>
              <a:t>Combining and</a:t>
            </a:r>
            <a:r>
              <a:rPr lang="en-US" sz="5081">
                <a:solidFill>
                  <a:srgbClr val="000000"/>
                </a:solidFill>
                <a:latin typeface="Archivo Black"/>
                <a:ea typeface="Archivo Black"/>
                <a:cs typeface="Archivo Black"/>
                <a:sym typeface="Archivo Black"/>
              </a:rPr>
              <a:t> </a:t>
            </a:r>
            <a:r>
              <a:rPr lang="en-US" sz="5081">
                <a:solidFill>
                  <a:srgbClr val="343434"/>
                </a:solidFill>
                <a:latin typeface="Archivo Black"/>
                <a:ea typeface="Archivo Black"/>
                <a:cs typeface="Archivo Black"/>
                <a:sym typeface="Archivo Black"/>
              </a:rPr>
              <a:t>Subtracting Two Images</a:t>
            </a:r>
          </a:p>
        </p:txBody>
      </p:sp>
      <p:sp>
        <p:nvSpPr>
          <p:cNvPr name="AutoShape 9" id="9"/>
          <p:cNvSpPr/>
          <p:nvPr/>
        </p:nvSpPr>
        <p:spPr>
          <a:xfrm>
            <a:off x="1761915" y="5396476"/>
            <a:ext cx="6642274" cy="0"/>
          </a:xfrm>
          <a:prstGeom prst="line">
            <a:avLst/>
          </a:prstGeom>
          <a:ln cap="flat" w="28575">
            <a:solidFill>
              <a:srgbClr val="FFFFFF"/>
            </a:solidFill>
            <a:prstDash val="solid"/>
            <a:headEnd type="none" len="sm" w="sm"/>
            <a:tailEnd type="none" len="sm" w="sm"/>
          </a:ln>
        </p:spPr>
      </p:sp>
      <p:grpSp>
        <p:nvGrpSpPr>
          <p:cNvPr name="Group 10" id="10"/>
          <p:cNvGrpSpPr/>
          <p:nvPr/>
        </p:nvGrpSpPr>
        <p:grpSpPr>
          <a:xfrm rot="0">
            <a:off x="15694550" y="5241554"/>
            <a:ext cx="1411613" cy="338418"/>
            <a:chOff x="0" y="0"/>
            <a:chExt cx="465702" cy="111647"/>
          </a:xfrm>
        </p:grpSpPr>
        <p:sp>
          <p:nvSpPr>
            <p:cNvPr name="Freeform 11" id="11"/>
            <p:cNvSpPr/>
            <p:nvPr/>
          </p:nvSpPr>
          <p:spPr>
            <a:xfrm flipH="false" flipV="false" rot="0">
              <a:off x="0" y="0"/>
              <a:ext cx="465702" cy="111647"/>
            </a:xfrm>
            <a:custGeom>
              <a:avLst/>
              <a:gdLst/>
              <a:ahLst/>
              <a:cxnLst/>
              <a:rect r="r" b="b" t="t" l="l"/>
              <a:pathLst>
                <a:path h="111647" w="465702">
                  <a:moveTo>
                    <a:pt x="55823" y="0"/>
                  </a:moveTo>
                  <a:lnTo>
                    <a:pt x="409879" y="0"/>
                  </a:lnTo>
                  <a:cubicBezTo>
                    <a:pt x="440709" y="0"/>
                    <a:pt x="465702" y="24993"/>
                    <a:pt x="465702" y="55823"/>
                  </a:cubicBezTo>
                  <a:lnTo>
                    <a:pt x="465702" y="55823"/>
                  </a:lnTo>
                  <a:cubicBezTo>
                    <a:pt x="465702" y="70629"/>
                    <a:pt x="459821" y="84828"/>
                    <a:pt x="449352" y="95296"/>
                  </a:cubicBezTo>
                  <a:cubicBezTo>
                    <a:pt x="438883" y="105765"/>
                    <a:pt x="424684" y="111647"/>
                    <a:pt x="409879" y="111647"/>
                  </a:cubicBezTo>
                  <a:lnTo>
                    <a:pt x="55823" y="111647"/>
                  </a:lnTo>
                  <a:cubicBezTo>
                    <a:pt x="24993" y="111647"/>
                    <a:pt x="0" y="86654"/>
                    <a:pt x="0" y="55823"/>
                  </a:cubicBezTo>
                  <a:lnTo>
                    <a:pt x="0" y="55823"/>
                  </a:lnTo>
                  <a:cubicBezTo>
                    <a:pt x="0" y="24993"/>
                    <a:pt x="24993" y="0"/>
                    <a:pt x="55823" y="0"/>
                  </a:cubicBezTo>
                  <a:close/>
                </a:path>
              </a:pathLst>
            </a:custGeom>
            <a:gradFill rotWithShape="true">
              <a:gsLst>
                <a:gs pos="0">
                  <a:srgbClr val="65CED1">
                    <a:alpha val="100000"/>
                  </a:srgbClr>
                </a:gs>
                <a:gs pos="100000">
                  <a:srgbClr val="1F4E4F">
                    <a:alpha val="100000"/>
                  </a:srgbClr>
                </a:gs>
              </a:gsLst>
              <a:lin ang="2700000"/>
            </a:gradFill>
          </p:spPr>
        </p:sp>
        <p:sp>
          <p:nvSpPr>
            <p:cNvPr name="TextBox 12" id="12"/>
            <p:cNvSpPr txBox="true"/>
            <p:nvPr/>
          </p:nvSpPr>
          <p:spPr>
            <a:xfrm>
              <a:off x="0" y="-57150"/>
              <a:ext cx="465702" cy="168797"/>
            </a:xfrm>
            <a:prstGeom prst="rect">
              <a:avLst/>
            </a:prstGeom>
          </p:spPr>
          <p:txBody>
            <a:bodyPr anchor="ctr" rtlCol="false" tIns="50800" lIns="50800" bIns="50800" rIns="50800"/>
            <a:lstStyle/>
            <a:p>
              <a:pPr algn="ctr">
                <a:lnSpc>
                  <a:spcPts val="3447"/>
                </a:lnSpc>
              </a:pPr>
            </a:p>
          </p:txBody>
        </p:sp>
      </p:grpSp>
      <p:sp>
        <p:nvSpPr>
          <p:cNvPr name="TextBox 13" id="13"/>
          <p:cNvSpPr txBox="true"/>
          <p:nvPr/>
        </p:nvSpPr>
        <p:spPr>
          <a:xfrm rot="0">
            <a:off x="1364423" y="6024450"/>
            <a:ext cx="4849843" cy="1267767"/>
          </a:xfrm>
          <a:prstGeom prst="rect">
            <a:avLst/>
          </a:prstGeom>
        </p:spPr>
        <p:txBody>
          <a:bodyPr anchor="t" rtlCol="false" tIns="0" lIns="0" bIns="0" rIns="0">
            <a:spAutoFit/>
          </a:bodyPr>
          <a:lstStyle/>
          <a:p>
            <a:pPr algn="l">
              <a:lnSpc>
                <a:spcPts val="4972"/>
              </a:lnSpc>
            </a:pPr>
            <a:r>
              <a:rPr lang="en-US" sz="4400" b="true">
                <a:solidFill>
                  <a:srgbClr val="FFFFFF"/>
                </a:solidFill>
                <a:latin typeface="HK Grotesk Bold"/>
                <a:ea typeface="HK Grotesk Bold"/>
                <a:cs typeface="HK Grotesk Bold"/>
                <a:sym typeface="HK Grotesk Bold"/>
              </a:rPr>
              <a:t>Applications and Use Cases</a:t>
            </a:r>
          </a:p>
        </p:txBody>
      </p:sp>
      <p:sp>
        <p:nvSpPr>
          <p:cNvPr name="TextBox 14" id="14"/>
          <p:cNvSpPr txBox="true"/>
          <p:nvPr/>
        </p:nvSpPr>
        <p:spPr>
          <a:xfrm rot="0">
            <a:off x="6755923" y="2086007"/>
            <a:ext cx="10503377" cy="3310469"/>
          </a:xfrm>
          <a:prstGeom prst="rect">
            <a:avLst/>
          </a:prstGeom>
        </p:spPr>
        <p:txBody>
          <a:bodyPr anchor="t" rtlCol="false" tIns="0" lIns="0" bIns="0" rIns="0">
            <a:spAutoFit/>
          </a:bodyPr>
          <a:lstStyle/>
          <a:p>
            <a:pPr algn="l" marL="712031" indent="-356016" lvl="1">
              <a:lnSpc>
                <a:spcPts val="4287"/>
              </a:lnSpc>
              <a:buFont typeface="Arial"/>
              <a:buChar char="•"/>
            </a:pPr>
            <a:r>
              <a:rPr lang="en-US" sz="3297" spc="-16">
                <a:solidFill>
                  <a:srgbClr val="343434"/>
                </a:solidFill>
                <a:latin typeface="Arial"/>
                <a:ea typeface="Arial"/>
                <a:cs typeface="Arial"/>
                <a:sym typeface="Arial"/>
              </a:rPr>
              <a:t>Combines pixel intensities: cv2.add(img1, img2)</a:t>
            </a:r>
          </a:p>
          <a:p>
            <a:pPr algn="l" marL="712031" indent="-356016" lvl="1">
              <a:lnSpc>
                <a:spcPts val="4287"/>
              </a:lnSpc>
              <a:buFont typeface="Arial"/>
              <a:buChar char="•"/>
            </a:pPr>
            <a:r>
              <a:rPr lang="en-US" sz="3297" spc="-16">
                <a:solidFill>
                  <a:srgbClr val="343434"/>
                </a:solidFill>
                <a:latin typeface="Arial"/>
                <a:ea typeface="Arial"/>
                <a:cs typeface="Arial"/>
                <a:sym typeface="Arial"/>
              </a:rPr>
              <a:t>Automatically handles overflow (caps at 255), unlike NumPy addition.</a:t>
            </a:r>
          </a:p>
          <a:p>
            <a:pPr algn="l" marL="712031" indent="-356016" lvl="1">
              <a:lnSpc>
                <a:spcPts val="4287"/>
              </a:lnSpc>
              <a:spcBef>
                <a:spcPct val="0"/>
              </a:spcBef>
              <a:buFont typeface="Arial"/>
              <a:buChar char="•"/>
            </a:pPr>
            <a:r>
              <a:rPr lang="en-US" sz="3297" spc="-16">
                <a:solidFill>
                  <a:srgbClr val="343434"/>
                </a:solidFill>
                <a:latin typeface="Arial"/>
                <a:ea typeface="Arial"/>
                <a:cs typeface="Arial"/>
                <a:sym typeface="Arial"/>
              </a:rPr>
              <a:t>Useful for image blending and superimposing.</a:t>
            </a:r>
          </a:p>
          <a:p>
            <a:pPr algn="l" marL="712031" indent="-356016" lvl="1">
              <a:lnSpc>
                <a:spcPts val="4287"/>
              </a:lnSpc>
              <a:spcBef>
                <a:spcPct val="0"/>
              </a:spcBef>
              <a:buFont typeface="Arial"/>
              <a:buChar char="•"/>
            </a:pPr>
            <a:r>
              <a:rPr lang="en-US" sz="3297" spc="-16" u="none">
                <a:solidFill>
                  <a:srgbClr val="343434"/>
                </a:solidFill>
                <a:latin typeface="Arial"/>
                <a:ea typeface="Arial"/>
                <a:cs typeface="Arial"/>
                <a:sym typeface="Arial"/>
              </a:rPr>
              <a:t>Both images must be of the same size and data type.</a:t>
            </a:r>
          </a:p>
          <a:p>
            <a:pPr algn="l" marL="0" indent="0" lvl="0">
              <a:lnSpc>
                <a:spcPts val="4287"/>
              </a:lnSpc>
              <a:spcBef>
                <a:spcPct val="0"/>
              </a:spcBef>
            </a:pPr>
          </a:p>
        </p:txBody>
      </p:sp>
      <p:sp>
        <p:nvSpPr>
          <p:cNvPr name="AutoShape 15" id="15"/>
          <p:cNvSpPr/>
          <p:nvPr/>
        </p:nvSpPr>
        <p:spPr>
          <a:xfrm>
            <a:off x="6214437" y="5410763"/>
            <a:ext cx="9570426" cy="0"/>
          </a:xfrm>
          <a:prstGeom prst="line">
            <a:avLst/>
          </a:prstGeom>
          <a:ln cap="flat" w="28575">
            <a:solidFill>
              <a:srgbClr val="000000"/>
            </a:solidFill>
            <a:prstDash val="solid"/>
            <a:headEnd type="none" len="sm" w="sm"/>
            <a:tailEnd type="none" len="sm" w="sm"/>
          </a:ln>
        </p:spPr>
      </p:sp>
    </p:spTree>
  </p:cSld>
  <p:clrMapOvr>
    <a:masterClrMapping/>
  </p:clrMapOvr>
</p:sld>
</file>

<file path=ppt/slides/slide5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25" y="8141930"/>
            <a:ext cx="18277775" cy="2145070"/>
            <a:chOff x="0" y="0"/>
            <a:chExt cx="4813900" cy="564957"/>
          </a:xfrm>
        </p:grpSpPr>
        <p:sp>
          <p:nvSpPr>
            <p:cNvPr name="Freeform 3" id="3"/>
            <p:cNvSpPr/>
            <p:nvPr/>
          </p:nvSpPr>
          <p:spPr>
            <a:xfrm flipH="false" flipV="false" rot="0">
              <a:off x="0" y="0"/>
              <a:ext cx="4813900" cy="564957"/>
            </a:xfrm>
            <a:custGeom>
              <a:avLst/>
              <a:gdLst/>
              <a:ahLst/>
              <a:cxnLst/>
              <a:rect r="r" b="b" t="t" l="l"/>
              <a:pathLst>
                <a:path h="564957" w="4813900">
                  <a:moveTo>
                    <a:pt x="0" y="0"/>
                  </a:moveTo>
                  <a:lnTo>
                    <a:pt x="4813900" y="0"/>
                  </a:lnTo>
                  <a:lnTo>
                    <a:pt x="4813900" y="564957"/>
                  </a:lnTo>
                  <a:lnTo>
                    <a:pt x="0" y="56495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622107"/>
            </a:xfrm>
            <a:prstGeom prst="rect">
              <a:avLst/>
            </a:prstGeom>
          </p:spPr>
          <p:txBody>
            <a:bodyPr anchor="ctr" rtlCol="false" tIns="50800" lIns="50800" bIns="50800" rIns="50800"/>
            <a:lstStyle/>
            <a:p>
              <a:pPr algn="ctr" marL="0" indent="0" lvl="0">
                <a:lnSpc>
                  <a:spcPts val="3447"/>
                </a:lnSpc>
                <a:spcBef>
                  <a:spcPct val="0"/>
                </a:spcBef>
              </a:pPr>
            </a:p>
          </p:txBody>
        </p:sp>
      </p:grpSp>
      <p:grpSp>
        <p:nvGrpSpPr>
          <p:cNvPr name="Group 5" id="5"/>
          <p:cNvGrpSpPr/>
          <p:nvPr/>
        </p:nvGrpSpPr>
        <p:grpSpPr>
          <a:xfrm rot="0">
            <a:off x="11827675" y="1237093"/>
            <a:ext cx="5246370" cy="7812815"/>
            <a:chOff x="0" y="0"/>
            <a:chExt cx="812800" cy="1210409"/>
          </a:xfrm>
        </p:grpSpPr>
        <p:sp>
          <p:nvSpPr>
            <p:cNvPr name="Freeform 6" id="6"/>
            <p:cNvSpPr/>
            <p:nvPr/>
          </p:nvSpPr>
          <p:spPr>
            <a:xfrm flipH="false" flipV="false" rot="0">
              <a:off x="0" y="0"/>
              <a:ext cx="812800" cy="1210409"/>
            </a:xfrm>
            <a:custGeom>
              <a:avLst/>
              <a:gdLst/>
              <a:ahLst/>
              <a:cxnLst/>
              <a:rect r="r" b="b" t="t" l="l"/>
              <a:pathLst>
                <a:path h="1210409" w="812800">
                  <a:moveTo>
                    <a:pt x="87065" y="0"/>
                  </a:moveTo>
                  <a:lnTo>
                    <a:pt x="725735" y="0"/>
                  </a:lnTo>
                  <a:cubicBezTo>
                    <a:pt x="748826" y="0"/>
                    <a:pt x="770972" y="9173"/>
                    <a:pt x="787299" y="25501"/>
                  </a:cubicBezTo>
                  <a:cubicBezTo>
                    <a:pt x="803627" y="41828"/>
                    <a:pt x="812800" y="63974"/>
                    <a:pt x="812800" y="87065"/>
                  </a:cubicBezTo>
                  <a:lnTo>
                    <a:pt x="812800" y="1123345"/>
                  </a:lnTo>
                  <a:cubicBezTo>
                    <a:pt x="812800" y="1146436"/>
                    <a:pt x="803627" y="1168581"/>
                    <a:pt x="787299" y="1184909"/>
                  </a:cubicBezTo>
                  <a:cubicBezTo>
                    <a:pt x="770972" y="1201237"/>
                    <a:pt x="748826" y="1210409"/>
                    <a:pt x="725735" y="1210409"/>
                  </a:cubicBezTo>
                  <a:lnTo>
                    <a:pt x="87065" y="1210409"/>
                  </a:lnTo>
                  <a:cubicBezTo>
                    <a:pt x="63974" y="1210409"/>
                    <a:pt x="41828" y="1201237"/>
                    <a:pt x="25501" y="1184909"/>
                  </a:cubicBezTo>
                  <a:cubicBezTo>
                    <a:pt x="9173" y="1168581"/>
                    <a:pt x="0" y="1146436"/>
                    <a:pt x="0" y="1123345"/>
                  </a:cubicBezTo>
                  <a:lnTo>
                    <a:pt x="0" y="87065"/>
                  </a:lnTo>
                  <a:cubicBezTo>
                    <a:pt x="0" y="63974"/>
                    <a:pt x="9173" y="41828"/>
                    <a:pt x="25501" y="25501"/>
                  </a:cubicBezTo>
                  <a:cubicBezTo>
                    <a:pt x="41828" y="9173"/>
                    <a:pt x="63974" y="0"/>
                    <a:pt x="87065" y="0"/>
                  </a:cubicBezTo>
                  <a:close/>
                </a:path>
              </a:pathLst>
            </a:custGeom>
            <a:blipFill>
              <a:blip r:embed="rId2"/>
              <a:stretch>
                <a:fillRect l="-61758" t="0" r="-61758" b="0"/>
              </a:stretch>
            </a:blipFill>
          </p:spPr>
        </p:sp>
      </p:grpSp>
      <p:sp>
        <p:nvSpPr>
          <p:cNvPr name="TextBox 7" id="7"/>
          <p:cNvSpPr txBox="true"/>
          <p:nvPr/>
        </p:nvSpPr>
        <p:spPr>
          <a:xfrm rot="0">
            <a:off x="1213955" y="1047750"/>
            <a:ext cx="9829761" cy="1493098"/>
          </a:xfrm>
          <a:prstGeom prst="rect">
            <a:avLst/>
          </a:prstGeom>
        </p:spPr>
        <p:txBody>
          <a:bodyPr anchor="t" rtlCol="false" tIns="0" lIns="0" bIns="0" rIns="0">
            <a:spAutoFit/>
          </a:bodyPr>
          <a:lstStyle/>
          <a:p>
            <a:pPr algn="l">
              <a:lnSpc>
                <a:spcPts val="5776"/>
              </a:lnSpc>
            </a:pPr>
            <a:r>
              <a:rPr lang="en-US" sz="5112">
                <a:solidFill>
                  <a:srgbClr val="000000"/>
                </a:solidFill>
                <a:latin typeface="Archivo Black"/>
                <a:ea typeface="Archivo Black"/>
                <a:cs typeface="Archivo Black"/>
                <a:sym typeface="Archivo Black"/>
              </a:rPr>
              <a:t>Future Projects ( Currently Under Progress)</a:t>
            </a:r>
          </a:p>
        </p:txBody>
      </p:sp>
      <p:sp>
        <p:nvSpPr>
          <p:cNvPr name="TextBox 8" id="8"/>
          <p:cNvSpPr txBox="true"/>
          <p:nvPr/>
        </p:nvSpPr>
        <p:spPr>
          <a:xfrm rot="0">
            <a:off x="1213955" y="2669090"/>
            <a:ext cx="10312901" cy="4995436"/>
          </a:xfrm>
          <a:prstGeom prst="rect">
            <a:avLst/>
          </a:prstGeom>
        </p:spPr>
        <p:txBody>
          <a:bodyPr anchor="t" rtlCol="false" tIns="0" lIns="0" bIns="0" rIns="0">
            <a:spAutoFit/>
          </a:bodyPr>
          <a:lstStyle/>
          <a:p>
            <a:pPr algn="l">
              <a:lnSpc>
                <a:spcPts val="3919"/>
              </a:lnSpc>
              <a:spcBef>
                <a:spcPct val="0"/>
              </a:spcBef>
            </a:pPr>
            <a:r>
              <a:rPr lang="en-US" b="true" sz="2799" spc="167">
                <a:solidFill>
                  <a:srgbClr val="000000"/>
                </a:solidFill>
                <a:latin typeface="Arial Bold"/>
                <a:ea typeface="Arial Bold"/>
                <a:cs typeface="Arial Bold"/>
                <a:sym typeface="Arial Bold"/>
              </a:rPr>
              <a:t> Project 2: Face Recognition Attendance System with Time-Sensitive Status</a:t>
            </a:r>
          </a:p>
          <a:p>
            <a:pPr algn="just">
              <a:lnSpc>
                <a:spcPts val="3919"/>
              </a:lnSpc>
              <a:spcBef>
                <a:spcPct val="0"/>
              </a:spcBef>
            </a:pPr>
            <a:r>
              <a:rPr lang="en-US" sz="2799" spc="167">
                <a:solidFill>
                  <a:srgbClr val="000000"/>
                </a:solidFill>
                <a:latin typeface="Arial"/>
                <a:ea typeface="Arial"/>
                <a:cs typeface="Arial"/>
                <a:sym typeface="Arial"/>
              </a:rPr>
              <a:t>This system captures student attendance through face recognition within a specified time window. Attendance taken during the valid period is marked as Present, while late entries are labeled as Late, each with a timestamp. After the final cutoff time, all remaining students are automatically marked as Absent in an Excel sheet. The solution streamlines the attendance process and enforces punctuality effectively.</a:t>
            </a: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928" y="-654785"/>
            <a:ext cx="7052984" cy="10941785"/>
            <a:chOff x="0" y="0"/>
            <a:chExt cx="1857576" cy="2881787"/>
          </a:xfrm>
        </p:grpSpPr>
        <p:sp>
          <p:nvSpPr>
            <p:cNvPr name="Freeform 3" id="3"/>
            <p:cNvSpPr/>
            <p:nvPr/>
          </p:nvSpPr>
          <p:spPr>
            <a:xfrm flipH="false" flipV="false" rot="0">
              <a:off x="0" y="0"/>
              <a:ext cx="1857576" cy="2881787"/>
            </a:xfrm>
            <a:custGeom>
              <a:avLst/>
              <a:gdLst/>
              <a:ahLst/>
              <a:cxnLst/>
              <a:rect r="r" b="b" t="t" l="l"/>
              <a:pathLst>
                <a:path h="2881787" w="1857576">
                  <a:moveTo>
                    <a:pt x="0" y="0"/>
                  </a:moveTo>
                  <a:lnTo>
                    <a:pt x="1857576" y="0"/>
                  </a:lnTo>
                  <a:lnTo>
                    <a:pt x="1857576" y="2881787"/>
                  </a:lnTo>
                  <a:lnTo>
                    <a:pt x="0" y="2881787"/>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1857576" cy="2938937"/>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670753" y="663231"/>
            <a:ext cx="16230600" cy="749988"/>
          </a:xfrm>
          <a:prstGeom prst="rect">
            <a:avLst/>
          </a:prstGeom>
        </p:spPr>
        <p:txBody>
          <a:bodyPr anchor="t" rtlCol="false" tIns="0" lIns="0" bIns="0" rIns="0">
            <a:spAutoFit/>
          </a:bodyPr>
          <a:lstStyle/>
          <a:p>
            <a:pPr algn="l">
              <a:lnSpc>
                <a:spcPts val="5742"/>
              </a:lnSpc>
            </a:pPr>
            <a:r>
              <a:rPr lang="en-US" sz="5081">
                <a:solidFill>
                  <a:srgbClr val="FFFFFF"/>
                </a:solidFill>
                <a:latin typeface="Archivo Black"/>
                <a:ea typeface="Archivo Black"/>
                <a:cs typeface="Archivo Black"/>
                <a:sym typeface="Archivo Black"/>
              </a:rPr>
              <a:t>Combining and</a:t>
            </a:r>
            <a:r>
              <a:rPr lang="en-US" sz="5081">
                <a:solidFill>
                  <a:srgbClr val="000000"/>
                </a:solidFill>
                <a:latin typeface="Archivo Black"/>
                <a:ea typeface="Archivo Black"/>
                <a:cs typeface="Archivo Black"/>
                <a:sym typeface="Archivo Black"/>
              </a:rPr>
              <a:t> </a:t>
            </a:r>
            <a:r>
              <a:rPr lang="en-US" sz="5081">
                <a:solidFill>
                  <a:srgbClr val="343434"/>
                </a:solidFill>
                <a:latin typeface="Archivo Black"/>
                <a:ea typeface="Archivo Black"/>
                <a:cs typeface="Archivo Black"/>
                <a:sym typeface="Archivo Black"/>
              </a:rPr>
              <a:t>Subtracting Two Images</a:t>
            </a:r>
          </a:p>
        </p:txBody>
      </p:sp>
      <p:grpSp>
        <p:nvGrpSpPr>
          <p:cNvPr name="Group 6" id="6"/>
          <p:cNvGrpSpPr/>
          <p:nvPr/>
        </p:nvGrpSpPr>
        <p:grpSpPr>
          <a:xfrm rot="0">
            <a:off x="1761915" y="5029200"/>
            <a:ext cx="15244069" cy="338418"/>
            <a:chOff x="0" y="0"/>
            <a:chExt cx="20325426" cy="451224"/>
          </a:xfrm>
        </p:grpSpPr>
        <p:sp>
          <p:nvSpPr>
            <p:cNvPr name="AutoShape 7" id="7"/>
            <p:cNvSpPr/>
            <p:nvPr/>
          </p:nvSpPr>
          <p:spPr>
            <a:xfrm>
              <a:off x="5936696" y="225612"/>
              <a:ext cx="12760569" cy="1"/>
            </a:xfrm>
            <a:prstGeom prst="line">
              <a:avLst/>
            </a:prstGeom>
            <a:ln cap="flat" w="38100">
              <a:solidFill>
                <a:srgbClr val="000000"/>
              </a:solidFill>
              <a:prstDash val="solid"/>
              <a:headEnd type="none" len="sm" w="sm"/>
              <a:tailEnd type="none" len="sm" w="sm"/>
            </a:ln>
          </p:spPr>
        </p:sp>
        <p:sp>
          <p:nvSpPr>
            <p:cNvPr name="AutoShape 8" id="8"/>
            <p:cNvSpPr/>
            <p:nvPr/>
          </p:nvSpPr>
          <p:spPr>
            <a:xfrm>
              <a:off x="0" y="225612"/>
              <a:ext cx="7053521" cy="0"/>
            </a:xfrm>
            <a:prstGeom prst="line">
              <a:avLst/>
            </a:prstGeom>
            <a:ln cap="flat" w="38100">
              <a:solidFill>
                <a:srgbClr val="FFFFFF"/>
              </a:solidFill>
              <a:prstDash val="solid"/>
              <a:headEnd type="none" len="sm" w="sm"/>
              <a:tailEnd type="none" len="sm" w="sm"/>
            </a:ln>
          </p:spPr>
        </p:sp>
        <p:grpSp>
          <p:nvGrpSpPr>
            <p:cNvPr name="Group 9" id="9"/>
            <p:cNvGrpSpPr/>
            <p:nvPr/>
          </p:nvGrpSpPr>
          <p:grpSpPr>
            <a:xfrm rot="0">
              <a:off x="18443275" y="0"/>
              <a:ext cx="1882151" cy="451224"/>
              <a:chOff x="0" y="0"/>
              <a:chExt cx="465702" cy="111647"/>
            </a:xfrm>
          </p:grpSpPr>
          <p:sp>
            <p:nvSpPr>
              <p:cNvPr name="Freeform 10" id="10"/>
              <p:cNvSpPr/>
              <p:nvPr/>
            </p:nvSpPr>
            <p:spPr>
              <a:xfrm flipH="false" flipV="false" rot="0">
                <a:off x="0" y="0"/>
                <a:ext cx="465702" cy="111647"/>
              </a:xfrm>
              <a:custGeom>
                <a:avLst/>
                <a:gdLst/>
                <a:ahLst/>
                <a:cxnLst/>
                <a:rect r="r" b="b" t="t" l="l"/>
                <a:pathLst>
                  <a:path h="111647" w="465702">
                    <a:moveTo>
                      <a:pt x="55823" y="0"/>
                    </a:moveTo>
                    <a:lnTo>
                      <a:pt x="409879" y="0"/>
                    </a:lnTo>
                    <a:cubicBezTo>
                      <a:pt x="440709" y="0"/>
                      <a:pt x="465702" y="24993"/>
                      <a:pt x="465702" y="55823"/>
                    </a:cubicBezTo>
                    <a:lnTo>
                      <a:pt x="465702" y="55823"/>
                    </a:lnTo>
                    <a:cubicBezTo>
                      <a:pt x="465702" y="70629"/>
                      <a:pt x="459821" y="84828"/>
                      <a:pt x="449352" y="95296"/>
                    </a:cubicBezTo>
                    <a:cubicBezTo>
                      <a:pt x="438883" y="105765"/>
                      <a:pt x="424684" y="111647"/>
                      <a:pt x="409879" y="111647"/>
                    </a:cubicBezTo>
                    <a:lnTo>
                      <a:pt x="55823" y="111647"/>
                    </a:lnTo>
                    <a:cubicBezTo>
                      <a:pt x="24993" y="111647"/>
                      <a:pt x="0" y="86654"/>
                      <a:pt x="0" y="55823"/>
                    </a:cubicBezTo>
                    <a:lnTo>
                      <a:pt x="0" y="55823"/>
                    </a:lnTo>
                    <a:cubicBezTo>
                      <a:pt x="0" y="24993"/>
                      <a:pt x="24993" y="0"/>
                      <a:pt x="55823" y="0"/>
                    </a:cubicBezTo>
                    <a:close/>
                  </a:path>
                </a:pathLst>
              </a:custGeom>
              <a:gradFill rotWithShape="true">
                <a:gsLst>
                  <a:gs pos="0">
                    <a:srgbClr val="65CED1">
                      <a:alpha val="100000"/>
                    </a:srgbClr>
                  </a:gs>
                  <a:gs pos="100000">
                    <a:srgbClr val="1F4E4F">
                      <a:alpha val="100000"/>
                    </a:srgbClr>
                  </a:gs>
                </a:gsLst>
                <a:lin ang="2700000"/>
              </a:gradFill>
            </p:spPr>
          </p:sp>
          <p:sp>
            <p:nvSpPr>
              <p:cNvPr name="TextBox 11" id="11"/>
              <p:cNvSpPr txBox="true"/>
              <p:nvPr/>
            </p:nvSpPr>
            <p:spPr>
              <a:xfrm>
                <a:off x="0" y="-57150"/>
                <a:ext cx="465702" cy="168797"/>
              </a:xfrm>
              <a:prstGeom prst="rect">
                <a:avLst/>
              </a:prstGeom>
            </p:spPr>
            <p:txBody>
              <a:bodyPr anchor="ctr" rtlCol="false" tIns="50800" lIns="50800" bIns="50800" rIns="50800"/>
              <a:lstStyle/>
              <a:p>
                <a:pPr algn="ctr">
                  <a:lnSpc>
                    <a:spcPts val="3447"/>
                  </a:lnSpc>
                </a:pPr>
              </a:p>
            </p:txBody>
          </p:sp>
        </p:grpSp>
      </p:grpSp>
      <p:sp>
        <p:nvSpPr>
          <p:cNvPr name="TextBox 12" id="12"/>
          <p:cNvSpPr txBox="true"/>
          <p:nvPr/>
        </p:nvSpPr>
        <p:spPr>
          <a:xfrm rot="0">
            <a:off x="1753892" y="5674199"/>
            <a:ext cx="4849843" cy="1267766"/>
          </a:xfrm>
          <a:prstGeom prst="rect">
            <a:avLst/>
          </a:prstGeom>
        </p:spPr>
        <p:txBody>
          <a:bodyPr anchor="t" rtlCol="false" tIns="0" lIns="0" bIns="0" rIns="0">
            <a:spAutoFit/>
          </a:bodyPr>
          <a:lstStyle/>
          <a:p>
            <a:pPr algn="l">
              <a:lnSpc>
                <a:spcPts val="4971"/>
              </a:lnSpc>
            </a:pPr>
            <a:r>
              <a:rPr lang="en-US" sz="4399" b="true">
                <a:solidFill>
                  <a:srgbClr val="FFFFFF"/>
                </a:solidFill>
                <a:latin typeface="HK Grotesk Bold"/>
                <a:ea typeface="HK Grotesk Bold"/>
                <a:cs typeface="HK Grotesk Bold"/>
                <a:sym typeface="HK Grotesk Bold"/>
              </a:rPr>
              <a:t>Applications and Use Cases</a:t>
            </a:r>
          </a:p>
        </p:txBody>
      </p:sp>
      <p:sp>
        <p:nvSpPr>
          <p:cNvPr name="TextBox 13" id="13"/>
          <p:cNvSpPr txBox="true"/>
          <p:nvPr/>
        </p:nvSpPr>
        <p:spPr>
          <a:xfrm rot="0">
            <a:off x="7004430" y="5225390"/>
            <a:ext cx="11178861" cy="5481872"/>
          </a:xfrm>
          <a:prstGeom prst="rect">
            <a:avLst/>
          </a:prstGeom>
        </p:spPr>
        <p:txBody>
          <a:bodyPr anchor="t" rtlCol="false" tIns="0" lIns="0" bIns="0" rIns="0">
            <a:spAutoFit/>
          </a:bodyPr>
          <a:lstStyle/>
          <a:p>
            <a:pPr algn="l" marL="712031" indent="-356016" lvl="1">
              <a:lnSpc>
                <a:spcPts val="4287"/>
              </a:lnSpc>
              <a:buFont typeface="Arial"/>
              <a:buChar char="•"/>
            </a:pPr>
            <a:r>
              <a:rPr lang="en-US" b="true" sz="3297" spc="-16" u="none">
                <a:solidFill>
                  <a:srgbClr val="343434"/>
                </a:solidFill>
                <a:latin typeface="Arial Bold"/>
                <a:ea typeface="Arial Bold"/>
                <a:cs typeface="Arial Bold"/>
                <a:sym typeface="Arial Bold"/>
              </a:rPr>
              <a:t>Change Detection: </a:t>
            </a:r>
            <a:r>
              <a:rPr lang="en-US" sz="3297" spc="-16" u="none">
                <a:solidFill>
                  <a:srgbClr val="343434"/>
                </a:solidFill>
                <a:latin typeface="Arial"/>
                <a:ea typeface="Arial"/>
                <a:cs typeface="Arial"/>
                <a:sym typeface="Arial"/>
              </a:rPr>
              <a:t>Detect differences between two images (e.g., surveillance, defect inspection).</a:t>
            </a:r>
          </a:p>
          <a:p>
            <a:pPr algn="l" marL="712031" indent="-356016" lvl="1">
              <a:lnSpc>
                <a:spcPts val="4287"/>
              </a:lnSpc>
              <a:buFont typeface="Arial"/>
              <a:buChar char="•"/>
            </a:pPr>
            <a:r>
              <a:rPr lang="en-US" b="true" sz="3297" spc="-16" u="none">
                <a:solidFill>
                  <a:srgbClr val="343434"/>
                </a:solidFill>
                <a:latin typeface="Arial Bold"/>
                <a:ea typeface="Arial Bold"/>
                <a:cs typeface="Arial Bold"/>
                <a:sym typeface="Arial Bold"/>
              </a:rPr>
              <a:t>Object Isolation:  </a:t>
            </a:r>
            <a:r>
              <a:rPr lang="en-US" sz="3297" spc="-16" u="none">
                <a:solidFill>
                  <a:srgbClr val="343434"/>
                </a:solidFill>
                <a:latin typeface="Arial"/>
                <a:ea typeface="Arial"/>
                <a:cs typeface="Arial"/>
                <a:sym typeface="Arial"/>
              </a:rPr>
              <a:t>Remove unwanted overlays or extract changes by subtracting known templates.</a:t>
            </a:r>
          </a:p>
          <a:p>
            <a:pPr algn="l" marL="712031" indent="-356016" lvl="1">
              <a:lnSpc>
                <a:spcPts val="4287"/>
              </a:lnSpc>
              <a:buFont typeface="Arial"/>
              <a:buChar char="•"/>
            </a:pPr>
            <a:r>
              <a:rPr lang="en-US" b="true" sz="3297" spc="-16" u="none">
                <a:solidFill>
                  <a:srgbClr val="343434"/>
                </a:solidFill>
                <a:latin typeface="Arial Bold"/>
                <a:ea typeface="Arial Bold"/>
                <a:cs typeface="Arial Bold"/>
                <a:sym typeface="Arial Bold"/>
              </a:rPr>
              <a:t>Image Comparison:  </a:t>
            </a:r>
            <a:r>
              <a:rPr lang="en-US" sz="3297" spc="-16" u="none">
                <a:solidFill>
                  <a:srgbClr val="343434"/>
                </a:solidFill>
                <a:latin typeface="Arial"/>
                <a:ea typeface="Arial"/>
                <a:cs typeface="Arial"/>
                <a:sym typeface="Arial"/>
              </a:rPr>
              <a:t>Used in quality control and visual comparison tasks (e.g., in manufacturing).</a:t>
            </a:r>
          </a:p>
          <a:p>
            <a:pPr algn="l" marL="712031" indent="-356016" lvl="1">
              <a:lnSpc>
                <a:spcPts val="4287"/>
              </a:lnSpc>
              <a:buFont typeface="Arial"/>
              <a:buChar char="•"/>
            </a:pPr>
            <a:r>
              <a:rPr lang="en-US" b="true" sz="3297" spc="-16" u="none">
                <a:solidFill>
                  <a:srgbClr val="343434"/>
                </a:solidFill>
                <a:latin typeface="Arial Bold"/>
                <a:ea typeface="Arial Bold"/>
                <a:cs typeface="Arial Bold"/>
                <a:sym typeface="Arial Bold"/>
              </a:rPr>
              <a:t>Edge-like Highlighting: </a:t>
            </a:r>
            <a:r>
              <a:rPr lang="en-US" sz="3297" spc="-16" u="none">
                <a:solidFill>
                  <a:srgbClr val="343434"/>
                </a:solidFill>
                <a:latin typeface="Arial"/>
                <a:ea typeface="Arial"/>
                <a:cs typeface="Arial"/>
                <a:sym typeface="Arial"/>
              </a:rPr>
              <a:t> Subtracting a blurred version from the original can highlight details (similar to high-pass filtering).</a:t>
            </a:r>
          </a:p>
          <a:p>
            <a:pPr algn="l">
              <a:lnSpc>
                <a:spcPts val="4287"/>
              </a:lnSpc>
            </a:pPr>
          </a:p>
        </p:txBody>
      </p:sp>
      <p:sp>
        <p:nvSpPr>
          <p:cNvPr name="TextBox 14" id="14"/>
          <p:cNvSpPr txBox="true"/>
          <p:nvPr/>
        </p:nvSpPr>
        <p:spPr>
          <a:xfrm rot="0">
            <a:off x="853575" y="2692768"/>
            <a:ext cx="900317" cy="639154"/>
          </a:xfrm>
          <a:prstGeom prst="rect">
            <a:avLst/>
          </a:prstGeom>
        </p:spPr>
        <p:txBody>
          <a:bodyPr anchor="t" rtlCol="false" tIns="0" lIns="0" bIns="0" rIns="0">
            <a:spAutoFit/>
          </a:bodyPr>
          <a:lstStyle/>
          <a:p>
            <a:pPr algn="l">
              <a:lnSpc>
                <a:spcPts val="4971"/>
              </a:lnSpc>
            </a:pPr>
            <a:r>
              <a:rPr lang="en-US" sz="4399">
                <a:solidFill>
                  <a:srgbClr val="FFFFFF"/>
                </a:solidFill>
                <a:latin typeface="HK Grotesk"/>
                <a:ea typeface="HK Grotesk"/>
                <a:cs typeface="HK Grotesk"/>
                <a:sym typeface="HK Grotesk"/>
              </a:rPr>
              <a:t>02</a:t>
            </a:r>
          </a:p>
        </p:txBody>
      </p:sp>
      <p:sp>
        <p:nvSpPr>
          <p:cNvPr name="TextBox 15" id="15"/>
          <p:cNvSpPr txBox="true"/>
          <p:nvPr/>
        </p:nvSpPr>
        <p:spPr>
          <a:xfrm rot="0">
            <a:off x="1776890" y="2692769"/>
            <a:ext cx="5024968" cy="639153"/>
          </a:xfrm>
          <a:prstGeom prst="rect">
            <a:avLst/>
          </a:prstGeom>
        </p:spPr>
        <p:txBody>
          <a:bodyPr anchor="t" rtlCol="false" tIns="0" lIns="0" bIns="0" rIns="0">
            <a:spAutoFit/>
          </a:bodyPr>
          <a:lstStyle/>
          <a:p>
            <a:pPr algn="l">
              <a:lnSpc>
                <a:spcPts val="4971"/>
              </a:lnSpc>
            </a:pPr>
            <a:r>
              <a:rPr lang="en-US" sz="4399" b="true">
                <a:solidFill>
                  <a:srgbClr val="FFFFFF"/>
                </a:solidFill>
                <a:latin typeface="HK Grotesk Bold"/>
                <a:ea typeface="HK Grotesk Bold"/>
                <a:cs typeface="HK Grotesk Bold"/>
                <a:sym typeface="HK Grotesk Bold"/>
              </a:rPr>
              <a:t>Image Subtraction:</a:t>
            </a:r>
          </a:p>
        </p:txBody>
      </p:sp>
      <p:sp>
        <p:nvSpPr>
          <p:cNvPr name="TextBox 16" id="16"/>
          <p:cNvSpPr txBox="true"/>
          <p:nvPr/>
        </p:nvSpPr>
        <p:spPr>
          <a:xfrm rot="0">
            <a:off x="6984955" y="2038746"/>
            <a:ext cx="10916398" cy="3310469"/>
          </a:xfrm>
          <a:prstGeom prst="rect">
            <a:avLst/>
          </a:prstGeom>
        </p:spPr>
        <p:txBody>
          <a:bodyPr anchor="t" rtlCol="false" tIns="0" lIns="0" bIns="0" rIns="0">
            <a:spAutoFit/>
          </a:bodyPr>
          <a:lstStyle/>
          <a:p>
            <a:pPr algn="just" marL="712031" indent="-356016" lvl="1">
              <a:lnSpc>
                <a:spcPts val="4287"/>
              </a:lnSpc>
              <a:buFont typeface="Arial"/>
              <a:buChar char="•"/>
            </a:pPr>
            <a:r>
              <a:rPr lang="en-US" sz="3297" spc="-16">
                <a:solidFill>
                  <a:srgbClr val="343434"/>
                </a:solidFill>
                <a:latin typeface="Arial"/>
                <a:ea typeface="Arial"/>
                <a:cs typeface="Arial"/>
                <a:sym typeface="Arial"/>
              </a:rPr>
              <a:t>Highlights differences: cv2.subtract(img1, img2)</a:t>
            </a:r>
          </a:p>
          <a:p>
            <a:pPr algn="just" marL="712031" indent="-356016" lvl="1">
              <a:lnSpc>
                <a:spcPts val="4287"/>
              </a:lnSpc>
              <a:buFont typeface="Arial"/>
              <a:buChar char="•"/>
            </a:pPr>
            <a:r>
              <a:rPr lang="en-US" sz="3297" spc="-16">
                <a:solidFill>
                  <a:srgbClr val="343434"/>
                </a:solidFill>
                <a:latin typeface="Arial"/>
                <a:ea typeface="Arial"/>
                <a:cs typeface="Arial"/>
                <a:sym typeface="Arial"/>
              </a:rPr>
              <a:t>Negative results are clipped to zero.</a:t>
            </a:r>
          </a:p>
          <a:p>
            <a:pPr algn="just" marL="712031" indent="-356016" lvl="1">
              <a:lnSpc>
                <a:spcPts val="4287"/>
              </a:lnSpc>
              <a:spcBef>
                <a:spcPct val="0"/>
              </a:spcBef>
              <a:buFont typeface="Arial"/>
              <a:buChar char="•"/>
            </a:pPr>
            <a:r>
              <a:rPr lang="en-US" sz="3297" spc="-16">
                <a:solidFill>
                  <a:srgbClr val="343434"/>
                </a:solidFill>
                <a:latin typeface="Arial"/>
                <a:ea typeface="Arial"/>
                <a:cs typeface="Arial"/>
                <a:sym typeface="Arial"/>
              </a:rPr>
              <a:t>Often used in motion detection or identifying changes between frames.</a:t>
            </a:r>
          </a:p>
          <a:p>
            <a:pPr algn="just" marL="712031" indent="-356016" lvl="1">
              <a:lnSpc>
                <a:spcPts val="4287"/>
              </a:lnSpc>
              <a:spcBef>
                <a:spcPct val="0"/>
              </a:spcBef>
              <a:buFont typeface="Arial"/>
              <a:buChar char="•"/>
            </a:pPr>
            <a:r>
              <a:rPr lang="en-US" sz="3297" spc="-16" u="none">
                <a:solidFill>
                  <a:srgbClr val="343434"/>
                </a:solidFill>
                <a:latin typeface="Arial"/>
                <a:ea typeface="Arial"/>
                <a:cs typeface="Arial"/>
                <a:sym typeface="Arial"/>
              </a:rPr>
              <a:t>Both images must be of the same size and data type.</a:t>
            </a:r>
          </a:p>
          <a:p>
            <a:pPr algn="just" marL="0" indent="0" lvl="0">
              <a:lnSpc>
                <a:spcPts val="4287"/>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0"/>
            <a:ext cx="18277775" cy="2570375"/>
            <a:chOff x="0" y="0"/>
            <a:chExt cx="4813900" cy="676971"/>
          </a:xfrm>
        </p:grpSpPr>
        <p:sp>
          <p:nvSpPr>
            <p:cNvPr name="Freeform 3" id="3"/>
            <p:cNvSpPr/>
            <p:nvPr/>
          </p:nvSpPr>
          <p:spPr>
            <a:xfrm flipH="false" flipV="false" rot="0">
              <a:off x="0" y="0"/>
              <a:ext cx="4813900" cy="676971"/>
            </a:xfrm>
            <a:custGeom>
              <a:avLst/>
              <a:gdLst/>
              <a:ahLst/>
              <a:cxnLst/>
              <a:rect r="r" b="b" t="t" l="l"/>
              <a:pathLst>
                <a:path h="676971" w="4813900">
                  <a:moveTo>
                    <a:pt x="0" y="0"/>
                  </a:moveTo>
                  <a:lnTo>
                    <a:pt x="4813900" y="0"/>
                  </a:lnTo>
                  <a:lnTo>
                    <a:pt x="4813900" y="676971"/>
                  </a:lnTo>
                  <a:lnTo>
                    <a:pt x="0" y="676971"/>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734121"/>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506269"/>
            <a:ext cx="16508762" cy="1787738"/>
          </a:xfrm>
          <a:prstGeom prst="rect">
            <a:avLst/>
          </a:prstGeom>
        </p:spPr>
        <p:txBody>
          <a:bodyPr anchor="t" rtlCol="false" tIns="0" lIns="0" bIns="0" rIns="0">
            <a:spAutoFit/>
          </a:bodyPr>
          <a:lstStyle/>
          <a:p>
            <a:pPr algn="l">
              <a:lnSpc>
                <a:spcPts val="6906"/>
              </a:lnSpc>
            </a:pPr>
            <a:r>
              <a:rPr lang="en-US" sz="6112">
                <a:solidFill>
                  <a:srgbClr val="FFFFFF"/>
                </a:solidFill>
                <a:latin typeface="Archivo Black"/>
                <a:ea typeface="Archivo Black"/>
                <a:cs typeface="Archivo Black"/>
                <a:sym typeface="Archivo Black"/>
              </a:rPr>
              <a:t>Code of Combining Images (Both Non-Weighted and Weighted):</a:t>
            </a:r>
          </a:p>
        </p:txBody>
      </p:sp>
      <p:sp>
        <p:nvSpPr>
          <p:cNvPr name="TextBox 6" id="6"/>
          <p:cNvSpPr txBox="true"/>
          <p:nvPr/>
        </p:nvSpPr>
        <p:spPr>
          <a:xfrm rot="0">
            <a:off x="257218" y="2650250"/>
            <a:ext cx="18051727" cy="8450742"/>
          </a:xfrm>
          <a:prstGeom prst="rect">
            <a:avLst/>
          </a:prstGeom>
        </p:spPr>
        <p:txBody>
          <a:bodyPr anchor="t" rtlCol="false" tIns="0" lIns="0" bIns="0" rIns="0">
            <a:spAutoFit/>
          </a:bodyPr>
          <a:lstStyle/>
          <a:p>
            <a:pPr algn="l">
              <a:lnSpc>
                <a:spcPts val="3723"/>
              </a:lnSpc>
            </a:pPr>
            <a:r>
              <a:rPr lang="en-US" sz="2799" spc="167">
                <a:solidFill>
                  <a:srgbClr val="000000"/>
                </a:solidFill>
                <a:latin typeface="Arial"/>
                <a:ea typeface="Arial"/>
                <a:cs typeface="Arial"/>
                <a:sym typeface="Arial"/>
              </a:rPr>
              <a:t>import cv2</a:t>
            </a:r>
          </a:p>
          <a:p>
            <a:pPr algn="l">
              <a:lnSpc>
                <a:spcPts val="3723"/>
              </a:lnSpc>
            </a:pPr>
            <a:r>
              <a:rPr lang="en-US" sz="2799" spc="167">
                <a:solidFill>
                  <a:srgbClr val="000000"/>
                </a:solidFill>
                <a:latin typeface="Arial"/>
                <a:ea typeface="Arial"/>
                <a:cs typeface="Arial"/>
                <a:sym typeface="Arial"/>
              </a:rPr>
              <a:t>import numpy as np</a:t>
            </a:r>
          </a:p>
          <a:p>
            <a:pPr algn="l">
              <a:lnSpc>
                <a:spcPts val="3723"/>
              </a:lnSpc>
            </a:pPr>
          </a:p>
          <a:p>
            <a:pPr algn="l">
              <a:lnSpc>
                <a:spcPts val="3723"/>
              </a:lnSpc>
            </a:pPr>
            <a:r>
              <a:rPr lang="en-US" sz="2799" spc="167">
                <a:solidFill>
                  <a:srgbClr val="000000"/>
                </a:solidFill>
                <a:latin typeface="Arial"/>
                <a:ea typeface="Arial"/>
                <a:cs typeface="Arial"/>
                <a:sym typeface="Arial"/>
              </a:rPr>
              <a:t>image = cv2.imread(r"</a:t>
            </a:r>
            <a:r>
              <a:rPr lang="en-US" sz="2799" spc="167">
                <a:solidFill>
                  <a:srgbClr val="000000"/>
                </a:solidFill>
                <a:latin typeface="Arial"/>
                <a:ea typeface="Arial"/>
                <a:cs typeface="Arial"/>
                <a:sym typeface="Arial"/>
              </a:rPr>
              <a:t>DRDO</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imag</a:t>
            </a:r>
            <a:r>
              <a:rPr lang="en-US" sz="2799" spc="167">
                <a:solidFill>
                  <a:srgbClr val="000000"/>
                </a:solidFill>
                <a:latin typeface="Arial"/>
                <a:ea typeface="Arial"/>
                <a:cs typeface="Arial"/>
                <a:sym typeface="Arial"/>
              </a:rPr>
              <a:t>es\</a:t>
            </a:r>
            <a:r>
              <a:rPr lang="en-US" sz="2799" spc="167">
                <a:solidFill>
                  <a:srgbClr val="000000"/>
                </a:solidFill>
                <a:latin typeface="Arial"/>
                <a:ea typeface="Arial"/>
                <a:cs typeface="Arial"/>
                <a:sym typeface="Arial"/>
              </a:rPr>
              <a:t>wa</a:t>
            </a:r>
            <a:r>
              <a:rPr lang="en-US" sz="2799" spc="167">
                <a:solidFill>
                  <a:srgbClr val="000000"/>
                </a:solidFill>
                <a:latin typeface="Arial"/>
                <a:ea typeface="Arial"/>
                <a:cs typeface="Arial"/>
                <a:sym typeface="Arial"/>
              </a:rPr>
              <a:t>ll</a:t>
            </a:r>
            <a:r>
              <a:rPr lang="en-US" sz="2799" spc="167">
                <a:solidFill>
                  <a:srgbClr val="000000"/>
                </a:solidFill>
                <a:latin typeface="Arial"/>
                <a:ea typeface="Arial"/>
                <a:cs typeface="Arial"/>
                <a:sym typeface="Arial"/>
              </a:rPr>
              <a:t>pa</a:t>
            </a:r>
            <a:r>
              <a:rPr lang="en-US" sz="2799" spc="167">
                <a:solidFill>
                  <a:srgbClr val="000000"/>
                </a:solidFill>
                <a:latin typeface="Arial"/>
                <a:ea typeface="Arial"/>
                <a:cs typeface="Arial"/>
                <a:sym typeface="Arial"/>
              </a:rPr>
              <a:t>pe</a:t>
            </a:r>
            <a:r>
              <a:rPr lang="en-US" sz="2799" spc="167">
                <a:solidFill>
                  <a:srgbClr val="000000"/>
                </a:solidFill>
                <a:latin typeface="Arial"/>
                <a:ea typeface="Arial"/>
                <a:cs typeface="Arial"/>
                <a:sym typeface="Arial"/>
              </a:rPr>
              <a:t>r.jpg")</a:t>
            </a:r>
          </a:p>
          <a:p>
            <a:pPr algn="l">
              <a:lnSpc>
                <a:spcPts val="3723"/>
              </a:lnSpc>
            </a:pP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ge2 = cv</a:t>
            </a:r>
            <a:r>
              <a:rPr lang="en-US" sz="2799" spc="167">
                <a:solidFill>
                  <a:srgbClr val="000000"/>
                </a:solidFill>
                <a:latin typeface="Arial"/>
                <a:ea typeface="Arial"/>
                <a:cs typeface="Arial"/>
                <a:sym typeface="Arial"/>
              </a:rPr>
              <a:t>2.</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r</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d(r"</a:t>
            </a:r>
            <a:r>
              <a:rPr lang="en-US" sz="2799" spc="167">
                <a:solidFill>
                  <a:srgbClr val="000000"/>
                </a:solidFill>
                <a:latin typeface="Arial"/>
                <a:ea typeface="Arial"/>
                <a:cs typeface="Arial"/>
                <a:sym typeface="Arial"/>
              </a:rPr>
              <a:t>DRDO\images\bg</a:t>
            </a:r>
            <a:r>
              <a:rPr lang="en-US" sz="2799" spc="167">
                <a:solidFill>
                  <a:srgbClr val="000000"/>
                </a:solidFill>
                <a:latin typeface="Arial"/>
                <a:ea typeface="Arial"/>
                <a:cs typeface="Arial"/>
                <a:sym typeface="Arial"/>
              </a:rPr>
              <a:t>1</a:t>
            </a:r>
            <a:r>
              <a:rPr lang="en-US" sz="2799" spc="167">
                <a:solidFill>
                  <a:srgbClr val="000000"/>
                </a:solidFill>
                <a:latin typeface="Arial"/>
                <a:ea typeface="Arial"/>
                <a:cs typeface="Arial"/>
                <a:sym typeface="Arial"/>
              </a:rPr>
              <a:t>.jpg")</a:t>
            </a:r>
          </a:p>
          <a:p>
            <a:pPr algn="l">
              <a:lnSpc>
                <a:spcPts val="3723"/>
              </a:lnSpc>
            </a:pPr>
          </a:p>
          <a:p>
            <a:pPr algn="l">
              <a:lnSpc>
                <a:spcPts val="3723"/>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chang</a:t>
            </a:r>
            <a:r>
              <a:rPr lang="en-US" sz="2799" spc="167">
                <a:solidFill>
                  <a:srgbClr val="000000"/>
                </a:solidFill>
                <a:latin typeface="Arial"/>
                <a:ea typeface="Arial"/>
                <a:cs typeface="Arial"/>
                <a:sym typeface="Arial"/>
              </a:rPr>
              <a:t>ing the </a:t>
            </a:r>
            <a:r>
              <a:rPr lang="en-US" sz="2799" spc="167">
                <a:solidFill>
                  <a:srgbClr val="000000"/>
                </a:solidFill>
                <a:latin typeface="Arial"/>
                <a:ea typeface="Arial"/>
                <a:cs typeface="Arial"/>
                <a:sym typeface="Arial"/>
              </a:rPr>
              <a:t>dimensi</a:t>
            </a:r>
            <a:r>
              <a:rPr lang="en-US" sz="2799" spc="167">
                <a:solidFill>
                  <a:srgbClr val="000000"/>
                </a:solidFill>
                <a:latin typeface="Arial"/>
                <a:ea typeface="Arial"/>
                <a:cs typeface="Arial"/>
                <a:sym typeface="Arial"/>
              </a:rPr>
              <a:t>o</a:t>
            </a:r>
            <a:r>
              <a:rPr lang="en-US" sz="2799" spc="167">
                <a:solidFill>
                  <a:srgbClr val="000000"/>
                </a:solidFill>
                <a:latin typeface="Arial"/>
                <a:ea typeface="Arial"/>
                <a:cs typeface="Arial"/>
                <a:sym typeface="Arial"/>
              </a:rPr>
              <a:t>ns </a:t>
            </a:r>
            <a:r>
              <a:rPr lang="en-US" sz="2799" spc="167">
                <a:solidFill>
                  <a:srgbClr val="000000"/>
                </a:solidFill>
                <a:latin typeface="Arial"/>
                <a:ea typeface="Arial"/>
                <a:cs typeface="Arial"/>
                <a:sym typeface="Arial"/>
              </a:rPr>
              <a:t>o</a:t>
            </a:r>
            <a:r>
              <a:rPr lang="en-US" sz="2799" spc="167">
                <a:solidFill>
                  <a:srgbClr val="000000"/>
                </a:solidFill>
                <a:latin typeface="Arial"/>
                <a:ea typeface="Arial"/>
                <a:cs typeface="Arial"/>
                <a:sym typeface="Arial"/>
              </a:rPr>
              <a:t>f</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t</a:t>
            </a:r>
            <a:r>
              <a:rPr lang="en-US" sz="2799" spc="167">
                <a:solidFill>
                  <a:srgbClr val="000000"/>
                </a:solidFill>
                <a:latin typeface="Arial"/>
                <a:ea typeface="Arial"/>
                <a:cs typeface="Arial"/>
                <a:sym typeface="Arial"/>
              </a:rPr>
              <a:t>he </a:t>
            </a:r>
            <a:r>
              <a:rPr lang="en-US" sz="2799" spc="167">
                <a:solidFill>
                  <a:srgbClr val="000000"/>
                </a:solidFill>
                <a:latin typeface="Arial"/>
                <a:ea typeface="Arial"/>
                <a:cs typeface="Arial"/>
                <a:sym typeface="Arial"/>
              </a:rPr>
              <a:t>imag</a:t>
            </a:r>
            <a:r>
              <a:rPr lang="en-US" sz="2799" spc="167">
                <a:solidFill>
                  <a:srgbClr val="000000"/>
                </a:solidFill>
                <a:latin typeface="Arial"/>
                <a:ea typeface="Arial"/>
                <a:cs typeface="Arial"/>
                <a:sym typeface="Arial"/>
              </a:rPr>
              <a:t>e</a:t>
            </a:r>
          </a:p>
          <a:p>
            <a:pPr algn="l">
              <a:lnSpc>
                <a:spcPts val="3723"/>
              </a:lnSpc>
            </a:pP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 </a:t>
            </a:r>
            <a:r>
              <a:rPr lang="en-US" sz="2799" spc="167">
                <a:solidFill>
                  <a:srgbClr val="000000"/>
                </a:solidFill>
                <a:latin typeface="Arial"/>
                <a:ea typeface="Arial"/>
                <a:cs typeface="Arial"/>
                <a:sym typeface="Arial"/>
              </a:rPr>
              <a:t>= cv2.</a:t>
            </a:r>
            <a:r>
              <a:rPr lang="en-US" sz="2799" spc="167">
                <a:solidFill>
                  <a:srgbClr val="000000"/>
                </a:solidFill>
                <a:latin typeface="Arial"/>
                <a:ea typeface="Arial"/>
                <a:cs typeface="Arial"/>
                <a:sym typeface="Arial"/>
              </a:rPr>
              <a:t>re</a:t>
            </a:r>
            <a:r>
              <a:rPr lang="en-US" sz="2799" spc="167">
                <a:solidFill>
                  <a:srgbClr val="000000"/>
                </a:solidFill>
                <a:latin typeface="Arial"/>
                <a:ea typeface="Arial"/>
                <a:cs typeface="Arial"/>
                <a:sym typeface="Arial"/>
              </a:rPr>
              <a:t>siz</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,(600</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600))</a:t>
            </a:r>
          </a:p>
          <a:p>
            <a:pPr algn="l">
              <a:lnSpc>
                <a:spcPts val="3723"/>
              </a:lnSpc>
            </a:pP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2</a:t>
            </a:r>
            <a:r>
              <a:rPr lang="en-US" sz="2799" spc="167">
                <a:solidFill>
                  <a:srgbClr val="000000"/>
                </a:solidFill>
                <a:latin typeface="Arial"/>
                <a:ea typeface="Arial"/>
                <a:cs typeface="Arial"/>
                <a:sym typeface="Arial"/>
              </a:rPr>
              <a:t> = cv2.</a:t>
            </a:r>
            <a:r>
              <a:rPr lang="en-US" sz="2799" spc="167">
                <a:solidFill>
                  <a:srgbClr val="000000"/>
                </a:solidFill>
                <a:latin typeface="Arial"/>
                <a:ea typeface="Arial"/>
                <a:cs typeface="Arial"/>
                <a:sym typeface="Arial"/>
              </a:rPr>
              <a:t>re</a:t>
            </a:r>
            <a:r>
              <a:rPr lang="en-US" sz="2799" spc="167">
                <a:solidFill>
                  <a:srgbClr val="000000"/>
                </a:solidFill>
                <a:latin typeface="Arial"/>
                <a:ea typeface="Arial"/>
                <a:cs typeface="Arial"/>
                <a:sym typeface="Arial"/>
              </a:rPr>
              <a:t>si</a:t>
            </a:r>
            <a:r>
              <a:rPr lang="en-US" sz="2799" spc="167">
                <a:solidFill>
                  <a:srgbClr val="000000"/>
                </a:solidFill>
                <a:latin typeface="Arial"/>
                <a:ea typeface="Arial"/>
                <a:cs typeface="Arial"/>
                <a:sym typeface="Arial"/>
              </a:rPr>
              <a:t>ze</a:t>
            </a:r>
            <a:r>
              <a:rPr lang="en-US" sz="2799" spc="167">
                <a:solidFill>
                  <a:srgbClr val="000000"/>
                </a:solidFill>
                <a:latin typeface="Arial"/>
                <a:ea typeface="Arial"/>
                <a:cs typeface="Arial"/>
                <a:sym typeface="Arial"/>
              </a:rPr>
              <a:t>(image</a:t>
            </a:r>
            <a:r>
              <a:rPr lang="en-US" sz="2799" spc="167">
                <a:solidFill>
                  <a:srgbClr val="000000"/>
                </a:solidFill>
                <a:latin typeface="Arial"/>
                <a:ea typeface="Arial"/>
                <a:cs typeface="Arial"/>
                <a:sym typeface="Arial"/>
              </a:rPr>
              <a:t>2,(600,600</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a:t>
            </a:r>
          </a:p>
          <a:p>
            <a:pPr algn="l">
              <a:lnSpc>
                <a:spcPts val="3723"/>
              </a:lnSpc>
            </a:pPr>
          </a:p>
          <a:p>
            <a:pPr algn="l">
              <a:lnSpc>
                <a:spcPts val="3723"/>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tak</a:t>
            </a:r>
            <a:r>
              <a:rPr lang="en-US" sz="2799" spc="167">
                <a:solidFill>
                  <a:srgbClr val="000000"/>
                </a:solidFill>
                <a:latin typeface="Arial"/>
                <a:ea typeface="Arial"/>
                <a:cs typeface="Arial"/>
                <a:sym typeface="Arial"/>
              </a:rPr>
              <a:t>e </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s</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of s</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m</a:t>
            </a:r>
            <a:r>
              <a:rPr lang="en-US" sz="2799" spc="167">
                <a:solidFill>
                  <a:srgbClr val="000000"/>
                </a:solidFill>
                <a:latin typeface="Arial"/>
                <a:ea typeface="Arial"/>
                <a:cs typeface="Arial"/>
                <a:sym typeface="Arial"/>
              </a:rPr>
              <a:t>e </a:t>
            </a:r>
            <a:r>
              <a:rPr lang="en-US" sz="2799" spc="167">
                <a:solidFill>
                  <a:srgbClr val="000000"/>
                </a:solidFill>
                <a:latin typeface="Arial"/>
                <a:ea typeface="Arial"/>
                <a:cs typeface="Arial"/>
                <a:sym typeface="Arial"/>
              </a:rPr>
              <a:t>d</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en</a:t>
            </a:r>
            <a:r>
              <a:rPr lang="en-US" sz="2799" spc="167">
                <a:solidFill>
                  <a:srgbClr val="000000"/>
                </a:solidFill>
                <a:latin typeface="Arial"/>
                <a:ea typeface="Arial"/>
                <a:cs typeface="Arial"/>
                <a:sym typeface="Arial"/>
              </a:rPr>
              <a:t>s</a:t>
            </a:r>
            <a:r>
              <a:rPr lang="en-US" sz="2799" spc="167">
                <a:solidFill>
                  <a:srgbClr val="000000"/>
                </a:solidFill>
                <a:latin typeface="Arial"/>
                <a:ea typeface="Arial"/>
                <a:cs typeface="Arial"/>
                <a:sym typeface="Arial"/>
              </a:rPr>
              <a:t>i</a:t>
            </a:r>
            <a:r>
              <a:rPr lang="en-US" sz="2799" spc="167">
                <a:solidFill>
                  <a:srgbClr val="000000"/>
                </a:solidFill>
                <a:latin typeface="Arial"/>
                <a:ea typeface="Arial"/>
                <a:cs typeface="Arial"/>
                <a:sym typeface="Arial"/>
              </a:rPr>
              <a:t>on</a:t>
            </a:r>
            <a:r>
              <a:rPr lang="en-US" sz="2799" spc="167">
                <a:solidFill>
                  <a:srgbClr val="000000"/>
                </a:solidFill>
                <a:latin typeface="Arial"/>
                <a:ea typeface="Arial"/>
                <a:cs typeface="Arial"/>
                <a:sym typeface="Arial"/>
              </a:rPr>
              <a:t>s</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ha</a:t>
            </a:r>
            <a:r>
              <a:rPr lang="en-US" sz="2799" spc="167">
                <a:solidFill>
                  <a:srgbClr val="000000"/>
                </a:solidFill>
                <a:latin typeface="Arial"/>
                <a:ea typeface="Arial"/>
                <a:cs typeface="Arial"/>
                <a:sym typeface="Arial"/>
              </a:rPr>
              <a:t>m</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 width</a:t>
            </a:r>
            <a:r>
              <a:rPr lang="en-US" sz="2799" spc="167">
                <a:solidFill>
                  <a:srgbClr val="000000"/>
                </a:solidFill>
                <a:latin typeface="Arial"/>
                <a:ea typeface="Arial"/>
                <a:cs typeface="Arial"/>
                <a:sym typeface="Arial"/>
              </a:rPr>
              <a:t>, hei</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h</a:t>
            </a:r>
            <a:r>
              <a:rPr lang="en-US" sz="2799" spc="167">
                <a:solidFill>
                  <a:srgbClr val="000000"/>
                </a:solidFill>
                <a:latin typeface="Arial"/>
                <a:ea typeface="Arial"/>
                <a:cs typeface="Arial"/>
                <a:sym typeface="Arial"/>
              </a:rPr>
              <a:t>t</a:t>
            </a:r>
            <a:r>
              <a:rPr lang="en-US" sz="2799" spc="167">
                <a:solidFill>
                  <a:srgbClr val="000000"/>
                </a:solidFill>
                <a:latin typeface="Arial"/>
                <a:ea typeface="Arial"/>
                <a:cs typeface="Arial"/>
                <a:sym typeface="Arial"/>
              </a:rPr>
              <a:t> an</a:t>
            </a:r>
            <a:r>
              <a:rPr lang="en-US" sz="2799" spc="167">
                <a:solidFill>
                  <a:srgbClr val="000000"/>
                </a:solidFill>
                <a:latin typeface="Arial"/>
                <a:ea typeface="Arial"/>
                <a:cs typeface="Arial"/>
                <a:sym typeface="Arial"/>
              </a:rPr>
              <a:t>d</a:t>
            </a:r>
            <a:r>
              <a:rPr lang="en-US" sz="2799" spc="167">
                <a:solidFill>
                  <a:srgbClr val="000000"/>
                </a:solidFill>
                <a:latin typeface="Arial"/>
                <a:ea typeface="Arial"/>
                <a:cs typeface="Arial"/>
                <a:sym typeface="Arial"/>
              </a:rPr>
              <a:t> channel)</a:t>
            </a:r>
            <a:r>
              <a:rPr lang="en-US" sz="2799" spc="167">
                <a:solidFill>
                  <a:srgbClr val="000000"/>
                </a:solidFill>
                <a:latin typeface="Arial"/>
                <a:ea typeface="Arial"/>
                <a:cs typeface="Arial"/>
                <a:sym typeface="Arial"/>
              </a:rPr>
              <a:t> to</a:t>
            </a:r>
            <a:r>
              <a:rPr lang="en-US" sz="2799" spc="167">
                <a:solidFill>
                  <a:srgbClr val="000000"/>
                </a:solidFill>
                <a:latin typeface="Arial"/>
                <a:ea typeface="Arial"/>
                <a:cs typeface="Arial"/>
                <a:sym typeface="Arial"/>
              </a:rPr>
              <a:t> c</a:t>
            </a:r>
            <a:r>
              <a:rPr lang="en-US" sz="2799" spc="167">
                <a:solidFill>
                  <a:srgbClr val="000000"/>
                </a:solidFill>
                <a:latin typeface="Arial"/>
                <a:ea typeface="Arial"/>
                <a:cs typeface="Arial"/>
                <a:sym typeface="Arial"/>
              </a:rPr>
              <a:t>omb</a:t>
            </a:r>
            <a:r>
              <a:rPr lang="en-US" sz="2799" spc="167">
                <a:solidFill>
                  <a:srgbClr val="000000"/>
                </a:solidFill>
                <a:latin typeface="Arial"/>
                <a:ea typeface="Arial"/>
                <a:cs typeface="Arial"/>
                <a:sym typeface="Arial"/>
              </a:rPr>
              <a:t>i</a:t>
            </a:r>
            <a:r>
              <a:rPr lang="en-US" sz="2799" spc="167">
                <a:solidFill>
                  <a:srgbClr val="000000"/>
                </a:solidFill>
                <a:latin typeface="Arial"/>
                <a:ea typeface="Arial"/>
                <a:cs typeface="Arial"/>
                <a:sym typeface="Arial"/>
              </a:rPr>
              <a:t>ne </a:t>
            </a:r>
            <a:r>
              <a:rPr lang="en-US" sz="2799" spc="167">
                <a:solidFill>
                  <a:srgbClr val="000000"/>
                </a:solidFill>
                <a:latin typeface="Arial"/>
                <a:ea typeface="Arial"/>
                <a:cs typeface="Arial"/>
                <a:sym typeface="Arial"/>
              </a:rPr>
              <a:t>t</a:t>
            </a:r>
            <a:r>
              <a:rPr lang="en-US" sz="2799" spc="167">
                <a:solidFill>
                  <a:srgbClr val="000000"/>
                </a:solidFill>
                <a:latin typeface="Arial"/>
                <a:ea typeface="Arial"/>
                <a:cs typeface="Arial"/>
                <a:sym typeface="Arial"/>
              </a:rPr>
              <a:t>h</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m</a:t>
            </a:r>
          </a:p>
          <a:p>
            <a:pPr algn="l">
              <a:lnSpc>
                <a:spcPts val="3723"/>
              </a:lnSpc>
            </a:pP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dded_image = cv2.</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d</a:t>
            </a:r>
            <a:r>
              <a:rPr lang="en-US" sz="2799" spc="167">
                <a:solidFill>
                  <a:srgbClr val="000000"/>
                </a:solidFill>
                <a:latin typeface="Arial"/>
                <a:ea typeface="Arial"/>
                <a:cs typeface="Arial"/>
                <a:sym typeface="Arial"/>
              </a:rPr>
              <a:t>d(im</a:t>
            </a:r>
            <a:r>
              <a:rPr lang="en-US" sz="2799" spc="167">
                <a:solidFill>
                  <a:srgbClr val="000000"/>
                </a:solidFill>
                <a:latin typeface="Arial"/>
                <a:ea typeface="Arial"/>
                <a:cs typeface="Arial"/>
                <a:sym typeface="Arial"/>
              </a:rPr>
              <a:t>age</a:t>
            </a:r>
            <a:r>
              <a:rPr lang="en-US" sz="2799" spc="167">
                <a:solidFill>
                  <a:srgbClr val="000000"/>
                </a:solidFill>
                <a:latin typeface="Arial"/>
                <a:ea typeface="Arial"/>
                <a:cs typeface="Arial"/>
                <a:sym typeface="Arial"/>
              </a:rPr>
              <a:t>2</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p>
          <a:p>
            <a:pPr algn="l">
              <a:lnSpc>
                <a:spcPts val="3723"/>
              </a:lnSpc>
            </a:pPr>
            <a:r>
              <a:rPr lang="en-US" sz="2799" spc="167">
                <a:solidFill>
                  <a:srgbClr val="000000"/>
                </a:solidFill>
                <a:latin typeface="Arial"/>
                <a:ea typeface="Arial"/>
                <a:cs typeface="Arial"/>
                <a:sym typeface="Arial"/>
              </a:rPr>
              <a:t>p</a:t>
            </a:r>
            <a:r>
              <a:rPr lang="en-US" sz="2799" spc="167">
                <a:solidFill>
                  <a:srgbClr val="000000"/>
                </a:solidFill>
                <a:latin typeface="Arial"/>
                <a:ea typeface="Arial"/>
                <a:cs typeface="Arial"/>
                <a:sym typeface="Arial"/>
              </a:rPr>
              <a:t>r</a:t>
            </a:r>
            <a:r>
              <a:rPr lang="en-US" sz="2799" spc="167">
                <a:solidFill>
                  <a:srgbClr val="000000"/>
                </a:solidFill>
                <a:latin typeface="Arial"/>
                <a:ea typeface="Arial"/>
                <a:cs typeface="Arial"/>
                <a:sym typeface="Arial"/>
              </a:rPr>
              <a:t>int(add</a:t>
            </a:r>
            <a:r>
              <a:rPr lang="en-US" sz="2799" spc="167">
                <a:solidFill>
                  <a:srgbClr val="000000"/>
                </a:solidFill>
                <a:latin typeface="Arial"/>
                <a:ea typeface="Arial"/>
                <a:cs typeface="Arial"/>
                <a:sym typeface="Arial"/>
              </a:rPr>
              <a:t>ed_image</a:t>
            </a:r>
            <a:r>
              <a:rPr lang="en-US" sz="2799" spc="167">
                <a:solidFill>
                  <a:srgbClr val="000000"/>
                </a:solidFill>
                <a:latin typeface="Arial"/>
                <a:ea typeface="Arial"/>
                <a:cs typeface="Arial"/>
                <a:sym typeface="Arial"/>
              </a:rPr>
              <a:t>.shape)</a:t>
            </a:r>
          </a:p>
          <a:p>
            <a:pPr algn="l">
              <a:lnSpc>
                <a:spcPts val="3723"/>
              </a:lnSpc>
            </a:pPr>
            <a:r>
              <a:rPr lang="en-US" sz="2799" spc="167">
                <a:solidFill>
                  <a:srgbClr val="000000"/>
                </a:solidFill>
                <a:latin typeface="Arial"/>
                <a:ea typeface="Arial"/>
                <a:cs typeface="Arial"/>
                <a:sym typeface="Arial"/>
              </a:rPr>
              <a:t>cv2.</a:t>
            </a:r>
            <a:r>
              <a:rPr lang="en-US" sz="2799" spc="167">
                <a:solidFill>
                  <a:srgbClr val="000000"/>
                </a:solidFill>
                <a:latin typeface="Arial"/>
                <a:ea typeface="Arial"/>
                <a:cs typeface="Arial"/>
                <a:sym typeface="Arial"/>
              </a:rPr>
              <a:t>i</a:t>
            </a:r>
            <a:r>
              <a:rPr lang="en-US" sz="2799" spc="167">
                <a:solidFill>
                  <a:srgbClr val="000000"/>
                </a:solidFill>
                <a:latin typeface="Arial"/>
                <a:ea typeface="Arial"/>
                <a:cs typeface="Arial"/>
                <a:sym typeface="Arial"/>
              </a:rPr>
              <a:t>m</a:t>
            </a:r>
            <a:r>
              <a:rPr lang="en-US" sz="2799" spc="167">
                <a:solidFill>
                  <a:srgbClr val="000000"/>
                </a:solidFill>
                <a:latin typeface="Arial"/>
                <a:ea typeface="Arial"/>
                <a:cs typeface="Arial"/>
                <a:sym typeface="Arial"/>
              </a:rPr>
              <a:t>show</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"Com</a:t>
            </a:r>
            <a:r>
              <a:rPr lang="en-US" sz="2799" spc="167">
                <a:solidFill>
                  <a:srgbClr val="000000"/>
                </a:solidFill>
                <a:latin typeface="Arial"/>
                <a:ea typeface="Arial"/>
                <a:cs typeface="Arial"/>
                <a:sym typeface="Arial"/>
              </a:rPr>
              <a:t>b</a:t>
            </a:r>
            <a:r>
              <a:rPr lang="en-US" sz="2799" spc="167">
                <a:solidFill>
                  <a:srgbClr val="000000"/>
                </a:solidFill>
                <a:latin typeface="Arial"/>
                <a:ea typeface="Arial"/>
                <a:cs typeface="Arial"/>
                <a:sym typeface="Arial"/>
              </a:rPr>
              <a:t>i</a:t>
            </a:r>
            <a:r>
              <a:rPr lang="en-US" sz="2799" spc="167">
                <a:solidFill>
                  <a:srgbClr val="000000"/>
                </a:solidFill>
                <a:latin typeface="Arial"/>
                <a:ea typeface="Arial"/>
                <a:cs typeface="Arial"/>
                <a:sym typeface="Arial"/>
              </a:rPr>
              <a:t>ne</a:t>
            </a:r>
            <a:r>
              <a:rPr lang="en-US" sz="2799" spc="167">
                <a:solidFill>
                  <a:srgbClr val="000000"/>
                </a:solidFill>
                <a:latin typeface="Arial"/>
                <a:ea typeface="Arial"/>
                <a:cs typeface="Arial"/>
                <a:sym typeface="Arial"/>
              </a:rPr>
              <a:t>d</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Ima</a:t>
            </a:r>
            <a:r>
              <a:rPr lang="en-US" sz="2799" spc="167">
                <a:solidFill>
                  <a:srgbClr val="000000"/>
                </a:solidFill>
                <a:latin typeface="Arial"/>
                <a:ea typeface="Arial"/>
                <a:cs typeface="Arial"/>
                <a:sym typeface="Arial"/>
              </a:rPr>
              <a:t>ge</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dd</a:t>
            </a:r>
            <a:r>
              <a:rPr lang="en-US" sz="2799" spc="167">
                <a:solidFill>
                  <a:srgbClr val="000000"/>
                </a:solidFill>
                <a:latin typeface="Arial"/>
                <a:ea typeface="Arial"/>
                <a:cs typeface="Arial"/>
                <a:sym typeface="Arial"/>
              </a:rPr>
              <a:t>ed_</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p>
          <a:p>
            <a:pPr algn="l">
              <a:lnSpc>
                <a:spcPts val="3723"/>
              </a:lnSpc>
            </a:pPr>
            <a:r>
              <a:rPr lang="en-US" sz="2799" spc="167">
                <a:solidFill>
                  <a:srgbClr val="000000"/>
                </a:solidFill>
                <a:latin typeface="Arial"/>
                <a:ea typeface="Arial"/>
                <a:cs typeface="Arial"/>
                <a:sym typeface="Arial"/>
              </a:rPr>
              <a:t>cv2.waitKey(0)</a:t>
            </a:r>
          </a:p>
          <a:p>
            <a:pPr algn="l">
              <a:lnSpc>
                <a:spcPts val="3723"/>
              </a:lnSpc>
            </a:pPr>
            <a:r>
              <a:rPr lang="en-US" sz="2799" spc="167">
                <a:solidFill>
                  <a:srgbClr val="000000"/>
                </a:solidFill>
                <a:latin typeface="Arial"/>
                <a:ea typeface="Arial"/>
                <a:cs typeface="Arial"/>
                <a:sym typeface="Arial"/>
              </a:rPr>
              <a:t>cv2.destroyAllWindows()</a:t>
            </a:r>
          </a:p>
          <a:p>
            <a:pPr algn="l">
              <a:lnSpc>
                <a:spcPts val="3723"/>
              </a:lnSpc>
            </a:pPr>
          </a:p>
          <a:p>
            <a:pPr algn="l">
              <a:lnSpc>
                <a:spcPts val="3723"/>
              </a:lnSpc>
            </a:pP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0"/>
            <a:ext cx="18277775" cy="2570375"/>
            <a:chOff x="0" y="0"/>
            <a:chExt cx="4813900" cy="676971"/>
          </a:xfrm>
        </p:grpSpPr>
        <p:sp>
          <p:nvSpPr>
            <p:cNvPr name="Freeform 3" id="3"/>
            <p:cNvSpPr/>
            <p:nvPr/>
          </p:nvSpPr>
          <p:spPr>
            <a:xfrm flipH="false" flipV="false" rot="0">
              <a:off x="0" y="0"/>
              <a:ext cx="4813900" cy="676971"/>
            </a:xfrm>
            <a:custGeom>
              <a:avLst/>
              <a:gdLst/>
              <a:ahLst/>
              <a:cxnLst/>
              <a:rect r="r" b="b" t="t" l="l"/>
              <a:pathLst>
                <a:path h="676971" w="4813900">
                  <a:moveTo>
                    <a:pt x="0" y="0"/>
                  </a:moveTo>
                  <a:lnTo>
                    <a:pt x="4813900" y="0"/>
                  </a:lnTo>
                  <a:lnTo>
                    <a:pt x="4813900" y="676971"/>
                  </a:lnTo>
                  <a:lnTo>
                    <a:pt x="0" y="676971"/>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734121"/>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1028700" y="506269"/>
            <a:ext cx="16508762" cy="1787738"/>
          </a:xfrm>
          <a:prstGeom prst="rect">
            <a:avLst/>
          </a:prstGeom>
        </p:spPr>
        <p:txBody>
          <a:bodyPr anchor="t" rtlCol="false" tIns="0" lIns="0" bIns="0" rIns="0">
            <a:spAutoFit/>
          </a:bodyPr>
          <a:lstStyle/>
          <a:p>
            <a:pPr algn="l">
              <a:lnSpc>
                <a:spcPts val="6906"/>
              </a:lnSpc>
            </a:pPr>
            <a:r>
              <a:rPr lang="en-US" sz="6112">
                <a:solidFill>
                  <a:srgbClr val="FFFFFF"/>
                </a:solidFill>
                <a:latin typeface="Archivo Black"/>
                <a:ea typeface="Archivo Black"/>
                <a:cs typeface="Archivo Black"/>
                <a:sym typeface="Archivo Black"/>
              </a:rPr>
              <a:t>Code of Combining Images (Both Non-Weighted and Weighted):</a:t>
            </a:r>
          </a:p>
        </p:txBody>
      </p:sp>
      <p:sp>
        <p:nvSpPr>
          <p:cNvPr name="TextBox 6" id="6"/>
          <p:cNvSpPr txBox="true"/>
          <p:nvPr/>
        </p:nvSpPr>
        <p:spPr>
          <a:xfrm rot="0">
            <a:off x="236273" y="2750115"/>
            <a:ext cx="18051727" cy="4004985"/>
          </a:xfrm>
          <a:prstGeom prst="rect">
            <a:avLst/>
          </a:prstGeom>
        </p:spPr>
        <p:txBody>
          <a:bodyPr anchor="t" rtlCol="false" tIns="0" lIns="0" bIns="0" rIns="0">
            <a:spAutoFit/>
          </a:bodyPr>
          <a:lstStyle/>
          <a:p>
            <a:pPr algn="l">
              <a:lnSpc>
                <a:spcPts val="3919"/>
              </a:lnSpc>
            </a:pPr>
          </a:p>
          <a:p>
            <a:pPr algn="l">
              <a:lnSpc>
                <a:spcPts val="3919"/>
              </a:lnSpc>
            </a:pP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 add</a:t>
            </a:r>
            <a:r>
              <a:rPr lang="en-US" sz="2799" spc="167">
                <a:solidFill>
                  <a:srgbClr val="000000"/>
                </a:solidFill>
                <a:latin typeface="Arial"/>
                <a:ea typeface="Arial"/>
                <a:cs typeface="Arial"/>
                <a:sym typeface="Arial"/>
              </a:rPr>
              <a:t>ing the </a:t>
            </a:r>
            <a:r>
              <a:rPr lang="en-US" sz="2799" spc="167">
                <a:solidFill>
                  <a:srgbClr val="000000"/>
                </a:solidFill>
                <a:latin typeface="Arial"/>
                <a:ea typeface="Arial"/>
                <a:cs typeface="Arial"/>
                <a:sym typeface="Arial"/>
              </a:rPr>
              <a:t>image via we</a:t>
            </a:r>
            <a:r>
              <a:rPr lang="en-US" sz="2799" spc="167">
                <a:solidFill>
                  <a:srgbClr val="000000"/>
                </a:solidFill>
                <a:latin typeface="Arial"/>
                <a:ea typeface="Arial"/>
                <a:cs typeface="Arial"/>
                <a:sym typeface="Arial"/>
              </a:rPr>
              <a:t>ight</a:t>
            </a:r>
          </a:p>
          <a:p>
            <a:pPr algn="l">
              <a:lnSpc>
                <a:spcPts val="3919"/>
              </a:lnSpc>
            </a:pPr>
            <a:r>
              <a:rPr lang="en-US" sz="2799" spc="167">
                <a:solidFill>
                  <a:srgbClr val="000000"/>
                </a:solidFill>
                <a:latin typeface="Arial"/>
                <a:ea typeface="Arial"/>
                <a:cs typeface="Arial"/>
                <a:sym typeface="Arial"/>
              </a:rPr>
              <a:t>add</a:t>
            </a:r>
            <a:r>
              <a:rPr lang="en-US" sz="2799" spc="167">
                <a:solidFill>
                  <a:srgbClr val="000000"/>
                </a:solidFill>
                <a:latin typeface="Arial"/>
                <a:ea typeface="Arial"/>
                <a:cs typeface="Arial"/>
                <a:sym typeface="Arial"/>
              </a:rPr>
              <a:t>ed_</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ge2 = cv</a:t>
            </a:r>
            <a:r>
              <a:rPr lang="en-US" sz="2799" spc="167">
                <a:solidFill>
                  <a:srgbClr val="000000"/>
                </a:solidFill>
                <a:latin typeface="Arial"/>
                <a:ea typeface="Arial"/>
                <a:cs typeface="Arial"/>
                <a:sym typeface="Arial"/>
              </a:rPr>
              <a:t>2.a</a:t>
            </a:r>
            <a:r>
              <a:rPr lang="en-US" sz="2799" spc="167">
                <a:solidFill>
                  <a:srgbClr val="000000"/>
                </a:solidFill>
                <a:latin typeface="Arial"/>
                <a:ea typeface="Arial"/>
                <a:cs typeface="Arial"/>
                <a:sym typeface="Arial"/>
              </a:rPr>
              <a:t>ddWe</a:t>
            </a:r>
            <a:r>
              <a:rPr lang="en-US" sz="2799" spc="167">
                <a:solidFill>
                  <a:srgbClr val="000000"/>
                </a:solidFill>
                <a:latin typeface="Arial"/>
                <a:ea typeface="Arial"/>
                <a:cs typeface="Arial"/>
                <a:sym typeface="Arial"/>
              </a:rPr>
              <a:t>ig</a:t>
            </a:r>
            <a:r>
              <a:rPr lang="en-US" sz="2799" spc="167">
                <a:solidFill>
                  <a:srgbClr val="000000"/>
                </a:solidFill>
                <a:latin typeface="Arial"/>
                <a:ea typeface="Arial"/>
                <a:cs typeface="Arial"/>
                <a:sym typeface="Arial"/>
              </a:rPr>
              <a:t>h</a:t>
            </a:r>
            <a:r>
              <a:rPr lang="en-US" sz="2799" spc="167">
                <a:solidFill>
                  <a:srgbClr val="000000"/>
                </a:solidFill>
                <a:latin typeface="Arial"/>
                <a:ea typeface="Arial"/>
                <a:cs typeface="Arial"/>
                <a:sym typeface="Arial"/>
              </a:rPr>
              <a:t>te</a:t>
            </a:r>
            <a:r>
              <a:rPr lang="en-US" sz="2799" spc="167">
                <a:solidFill>
                  <a:srgbClr val="000000"/>
                </a:solidFill>
                <a:latin typeface="Arial"/>
                <a:ea typeface="Arial"/>
                <a:cs typeface="Arial"/>
                <a:sym typeface="Arial"/>
              </a:rPr>
              <a:t>d(im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 0.25</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2,</a:t>
            </a:r>
            <a:r>
              <a:rPr lang="en-US" sz="2799" spc="167">
                <a:solidFill>
                  <a:srgbClr val="000000"/>
                </a:solidFill>
                <a:latin typeface="Arial"/>
                <a:ea typeface="Arial"/>
                <a:cs typeface="Arial"/>
                <a:sym typeface="Arial"/>
              </a:rPr>
              <a:t> 1.</a:t>
            </a:r>
            <a:r>
              <a:rPr lang="en-US" sz="2799" spc="167">
                <a:solidFill>
                  <a:srgbClr val="000000"/>
                </a:solidFill>
                <a:latin typeface="Arial"/>
                <a:ea typeface="Arial"/>
                <a:cs typeface="Arial"/>
                <a:sym typeface="Arial"/>
              </a:rPr>
              <a:t>0, 10)</a:t>
            </a:r>
          </a:p>
          <a:p>
            <a:pPr algn="l">
              <a:lnSpc>
                <a:spcPts val="3919"/>
              </a:lnSpc>
            </a:pPr>
          </a:p>
          <a:p>
            <a:pPr algn="l">
              <a:lnSpc>
                <a:spcPts val="3919"/>
              </a:lnSpc>
            </a:pPr>
            <a:r>
              <a:rPr lang="en-US" sz="2799" spc="167">
                <a:solidFill>
                  <a:srgbClr val="000000"/>
                </a:solidFill>
                <a:latin typeface="Arial"/>
                <a:ea typeface="Arial"/>
                <a:cs typeface="Arial"/>
                <a:sym typeface="Arial"/>
              </a:rPr>
              <a:t>cv2.</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s</a:t>
            </a:r>
            <a:r>
              <a:rPr lang="en-US" sz="2799" spc="167">
                <a:solidFill>
                  <a:srgbClr val="000000"/>
                </a:solidFill>
                <a:latin typeface="Arial"/>
                <a:ea typeface="Arial"/>
                <a:cs typeface="Arial"/>
                <a:sym typeface="Arial"/>
              </a:rPr>
              <a:t>h</a:t>
            </a:r>
            <a:r>
              <a:rPr lang="en-US" sz="2799" spc="167">
                <a:solidFill>
                  <a:srgbClr val="000000"/>
                </a:solidFill>
                <a:latin typeface="Arial"/>
                <a:ea typeface="Arial"/>
                <a:cs typeface="Arial"/>
                <a:sym typeface="Arial"/>
              </a:rPr>
              <a:t>ow("Comb</a:t>
            </a:r>
            <a:r>
              <a:rPr lang="en-US" sz="2799" spc="167">
                <a:solidFill>
                  <a:srgbClr val="000000"/>
                </a:solidFill>
                <a:latin typeface="Arial"/>
                <a:ea typeface="Arial"/>
                <a:cs typeface="Arial"/>
                <a:sym typeface="Arial"/>
              </a:rPr>
              <a:t>i</a:t>
            </a:r>
            <a:r>
              <a:rPr lang="en-US" sz="2799" spc="167">
                <a:solidFill>
                  <a:srgbClr val="000000"/>
                </a:solidFill>
                <a:latin typeface="Arial"/>
                <a:ea typeface="Arial"/>
                <a:cs typeface="Arial"/>
                <a:sym typeface="Arial"/>
              </a:rPr>
              <a:t>ne</a:t>
            </a:r>
            <a:r>
              <a:rPr lang="en-US" sz="2799" spc="167">
                <a:solidFill>
                  <a:srgbClr val="000000"/>
                </a:solidFill>
                <a:latin typeface="Arial"/>
                <a:ea typeface="Arial"/>
                <a:cs typeface="Arial"/>
                <a:sym typeface="Arial"/>
              </a:rPr>
              <a:t>d I</a:t>
            </a:r>
            <a:r>
              <a:rPr lang="en-US" sz="2799" spc="167">
                <a:solidFill>
                  <a:srgbClr val="000000"/>
                </a:solidFill>
                <a:latin typeface="Arial"/>
                <a:ea typeface="Arial"/>
                <a:cs typeface="Arial"/>
                <a:sym typeface="Arial"/>
              </a:rPr>
              <a:t>m</a:t>
            </a:r>
            <a:r>
              <a:rPr lang="en-US" sz="2799" spc="167">
                <a:solidFill>
                  <a:srgbClr val="000000"/>
                </a:solidFill>
                <a:latin typeface="Arial"/>
                <a:ea typeface="Arial"/>
                <a:cs typeface="Arial"/>
                <a:sym typeface="Arial"/>
              </a:rPr>
              <a:t>age V</a:t>
            </a:r>
            <a:r>
              <a:rPr lang="en-US" sz="2799" spc="167">
                <a:solidFill>
                  <a:srgbClr val="000000"/>
                </a:solidFill>
                <a:latin typeface="Arial"/>
                <a:ea typeface="Arial"/>
                <a:cs typeface="Arial"/>
                <a:sym typeface="Arial"/>
              </a:rPr>
              <a:t>i</a:t>
            </a:r>
            <a:r>
              <a:rPr lang="en-US" sz="2799" spc="167">
                <a:solidFill>
                  <a:srgbClr val="000000"/>
                </a:solidFill>
                <a:latin typeface="Arial"/>
                <a:ea typeface="Arial"/>
                <a:cs typeface="Arial"/>
                <a:sym typeface="Arial"/>
              </a:rPr>
              <a:t>a We</a:t>
            </a:r>
            <a:r>
              <a:rPr lang="en-US" sz="2799" spc="167">
                <a:solidFill>
                  <a:srgbClr val="000000"/>
                </a:solidFill>
                <a:latin typeface="Arial"/>
                <a:ea typeface="Arial"/>
                <a:cs typeface="Arial"/>
                <a:sym typeface="Arial"/>
              </a:rPr>
              <a:t>ight",add</a:t>
            </a:r>
            <a:r>
              <a:rPr lang="en-US" sz="2799" spc="167">
                <a:solidFill>
                  <a:srgbClr val="000000"/>
                </a:solidFill>
                <a:latin typeface="Arial"/>
                <a:ea typeface="Arial"/>
                <a:cs typeface="Arial"/>
                <a:sym typeface="Arial"/>
              </a:rPr>
              <a:t>ed_image2)</a:t>
            </a:r>
          </a:p>
          <a:p>
            <a:pPr algn="l">
              <a:lnSpc>
                <a:spcPts val="3919"/>
              </a:lnSpc>
            </a:pPr>
            <a:r>
              <a:rPr lang="en-US" sz="2799" spc="167">
                <a:solidFill>
                  <a:srgbClr val="000000"/>
                </a:solidFill>
                <a:latin typeface="Arial"/>
                <a:ea typeface="Arial"/>
                <a:cs typeface="Arial"/>
                <a:sym typeface="Arial"/>
              </a:rPr>
              <a:t>cv2</a:t>
            </a:r>
            <a:r>
              <a:rPr lang="en-US" sz="2799" spc="167">
                <a:solidFill>
                  <a:srgbClr val="000000"/>
                </a:solidFill>
                <a:latin typeface="Arial"/>
                <a:ea typeface="Arial"/>
                <a:cs typeface="Arial"/>
                <a:sym typeface="Arial"/>
              </a:rPr>
              <a:t>.waitKey(0)</a:t>
            </a:r>
          </a:p>
          <a:p>
            <a:pPr algn="l">
              <a:lnSpc>
                <a:spcPts val="3919"/>
              </a:lnSpc>
            </a:pPr>
            <a:r>
              <a:rPr lang="en-US" sz="2799" spc="167">
                <a:solidFill>
                  <a:srgbClr val="000000"/>
                </a:solidFill>
                <a:latin typeface="Arial"/>
                <a:ea typeface="Arial"/>
                <a:cs typeface="Arial"/>
                <a:sym typeface="Arial"/>
              </a:rPr>
              <a:t>cv2.de</a:t>
            </a:r>
            <a:r>
              <a:rPr lang="en-US" sz="2799" spc="167">
                <a:solidFill>
                  <a:srgbClr val="000000"/>
                </a:solidFill>
                <a:latin typeface="Arial"/>
                <a:ea typeface="Arial"/>
                <a:cs typeface="Arial"/>
                <a:sym typeface="Arial"/>
              </a:rPr>
              <a:t>stroyAllWi</a:t>
            </a:r>
            <a:r>
              <a:rPr lang="en-US" sz="2799" spc="167">
                <a:solidFill>
                  <a:srgbClr val="000000"/>
                </a:solidFill>
                <a:latin typeface="Arial"/>
                <a:ea typeface="Arial"/>
                <a:cs typeface="Arial"/>
                <a:sym typeface="Arial"/>
              </a:rPr>
              <a:t>n</a:t>
            </a:r>
            <a:r>
              <a:rPr lang="en-US" sz="2799" spc="167">
                <a:solidFill>
                  <a:srgbClr val="000000"/>
                </a:solidFill>
                <a:latin typeface="Arial"/>
                <a:ea typeface="Arial"/>
                <a:cs typeface="Arial"/>
                <a:sym typeface="Arial"/>
              </a:rPr>
              <a:t>dows(</a:t>
            </a:r>
            <a:r>
              <a:rPr lang="en-US" sz="2799" spc="167">
                <a:solidFill>
                  <a:srgbClr val="000000"/>
                </a:solidFill>
                <a:latin typeface="Arial"/>
                <a:ea typeface="Arial"/>
                <a:cs typeface="Arial"/>
                <a:sym typeface="Arial"/>
              </a:rPr>
              <a:t>)</a:t>
            </a:r>
          </a:p>
          <a:p>
            <a:pPr algn="l">
              <a:lnSpc>
                <a:spcPts val="3919"/>
              </a:lnSpc>
            </a:pP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25" y="0"/>
            <a:ext cx="18277775" cy="2220124"/>
            <a:chOff x="0" y="0"/>
            <a:chExt cx="4813900" cy="584724"/>
          </a:xfrm>
        </p:grpSpPr>
        <p:sp>
          <p:nvSpPr>
            <p:cNvPr name="Freeform 3" id="3"/>
            <p:cNvSpPr/>
            <p:nvPr/>
          </p:nvSpPr>
          <p:spPr>
            <a:xfrm flipH="false" flipV="false" rot="0">
              <a:off x="0" y="0"/>
              <a:ext cx="4813900" cy="584724"/>
            </a:xfrm>
            <a:custGeom>
              <a:avLst/>
              <a:gdLst/>
              <a:ahLst/>
              <a:cxnLst/>
              <a:rect r="r" b="b" t="t" l="l"/>
              <a:pathLst>
                <a:path h="584724" w="4813900">
                  <a:moveTo>
                    <a:pt x="0" y="0"/>
                  </a:moveTo>
                  <a:lnTo>
                    <a:pt x="4813900" y="0"/>
                  </a:lnTo>
                  <a:lnTo>
                    <a:pt x="4813900" y="584724"/>
                  </a:lnTo>
                  <a:lnTo>
                    <a:pt x="0" y="584724"/>
                  </a:lnTo>
                  <a:close/>
                </a:path>
              </a:pathLst>
            </a:custGeom>
            <a:gradFill rotWithShape="true">
              <a:gsLst>
                <a:gs pos="0">
                  <a:srgbClr val="65CED1">
                    <a:alpha val="100000"/>
                  </a:srgbClr>
                </a:gs>
                <a:gs pos="100000">
                  <a:srgbClr val="000000">
                    <a:alpha val="100000"/>
                  </a:srgbClr>
                </a:gs>
              </a:gsLst>
              <a:lin ang="2700000"/>
            </a:gradFill>
            <a:ln cap="sq">
              <a:noFill/>
              <a:prstDash val="solid"/>
              <a:miter/>
            </a:ln>
          </p:spPr>
        </p:sp>
        <p:sp>
          <p:nvSpPr>
            <p:cNvPr name="TextBox 4" id="4"/>
            <p:cNvSpPr txBox="true"/>
            <p:nvPr/>
          </p:nvSpPr>
          <p:spPr>
            <a:xfrm>
              <a:off x="0" y="-57150"/>
              <a:ext cx="4813900" cy="641874"/>
            </a:xfrm>
            <a:prstGeom prst="rect">
              <a:avLst/>
            </a:prstGeom>
          </p:spPr>
          <p:txBody>
            <a:bodyPr anchor="ctr" rtlCol="false" tIns="50800" lIns="50800" bIns="50800" rIns="50800"/>
            <a:lstStyle/>
            <a:p>
              <a:pPr algn="ctr" marL="0" indent="0" lvl="0">
                <a:lnSpc>
                  <a:spcPts val="3447"/>
                </a:lnSpc>
                <a:spcBef>
                  <a:spcPct val="0"/>
                </a:spcBef>
              </a:pPr>
            </a:p>
          </p:txBody>
        </p:sp>
      </p:grpSp>
      <p:sp>
        <p:nvSpPr>
          <p:cNvPr name="TextBox 5" id="5"/>
          <p:cNvSpPr txBox="true"/>
          <p:nvPr/>
        </p:nvSpPr>
        <p:spPr>
          <a:xfrm rot="0">
            <a:off x="894731" y="734181"/>
            <a:ext cx="16508762" cy="911513"/>
          </a:xfrm>
          <a:prstGeom prst="rect">
            <a:avLst/>
          </a:prstGeom>
        </p:spPr>
        <p:txBody>
          <a:bodyPr anchor="t" rtlCol="false" tIns="0" lIns="0" bIns="0" rIns="0">
            <a:spAutoFit/>
          </a:bodyPr>
          <a:lstStyle/>
          <a:p>
            <a:pPr algn="l">
              <a:lnSpc>
                <a:spcPts val="6906"/>
              </a:lnSpc>
            </a:pPr>
            <a:r>
              <a:rPr lang="en-US" sz="6112">
                <a:solidFill>
                  <a:srgbClr val="FFFFFF"/>
                </a:solidFill>
                <a:latin typeface="Archivo Black"/>
                <a:ea typeface="Archivo Black"/>
                <a:cs typeface="Archivo Black"/>
                <a:sym typeface="Archivo Black"/>
              </a:rPr>
              <a:t>Subtracting the Combining Images </a:t>
            </a:r>
          </a:p>
        </p:txBody>
      </p:sp>
      <p:sp>
        <p:nvSpPr>
          <p:cNvPr name="TextBox 6" id="6"/>
          <p:cNvSpPr txBox="true"/>
          <p:nvPr/>
        </p:nvSpPr>
        <p:spPr>
          <a:xfrm rot="0">
            <a:off x="257218" y="2526425"/>
            <a:ext cx="18051727" cy="7983980"/>
          </a:xfrm>
          <a:prstGeom prst="rect">
            <a:avLst/>
          </a:prstGeom>
        </p:spPr>
        <p:txBody>
          <a:bodyPr anchor="t" rtlCol="false" tIns="0" lIns="0" bIns="0" rIns="0">
            <a:spAutoFit/>
          </a:bodyPr>
          <a:lstStyle/>
          <a:p>
            <a:pPr algn="l">
              <a:lnSpc>
                <a:spcPts val="3723"/>
              </a:lnSpc>
            </a:pPr>
            <a:r>
              <a:rPr lang="en-US" sz="2799" spc="167">
                <a:solidFill>
                  <a:srgbClr val="000000"/>
                </a:solidFill>
                <a:latin typeface="Arial"/>
                <a:ea typeface="Arial"/>
                <a:cs typeface="Arial"/>
                <a:sym typeface="Arial"/>
              </a:rPr>
              <a:t>import cv2</a:t>
            </a:r>
          </a:p>
          <a:p>
            <a:pPr algn="l">
              <a:lnSpc>
                <a:spcPts val="3723"/>
              </a:lnSpc>
            </a:pPr>
            <a:r>
              <a:rPr lang="en-US" sz="2799" spc="167">
                <a:solidFill>
                  <a:srgbClr val="000000"/>
                </a:solidFill>
                <a:latin typeface="Arial"/>
                <a:ea typeface="Arial"/>
                <a:cs typeface="Arial"/>
                <a:sym typeface="Arial"/>
              </a:rPr>
              <a:t>import numpy as np</a:t>
            </a:r>
          </a:p>
          <a:p>
            <a:pPr algn="l">
              <a:lnSpc>
                <a:spcPts val="3723"/>
              </a:lnSpc>
            </a:pPr>
          </a:p>
          <a:p>
            <a:pPr algn="l">
              <a:lnSpc>
                <a:spcPts val="3723"/>
              </a:lnSpc>
            </a:pPr>
            <a:r>
              <a:rPr lang="en-US" sz="2799" spc="167">
                <a:solidFill>
                  <a:srgbClr val="000000"/>
                </a:solidFill>
                <a:latin typeface="Arial"/>
                <a:ea typeface="Arial"/>
                <a:cs typeface="Arial"/>
                <a:sym typeface="Arial"/>
              </a:rPr>
              <a:t>image = cv2.imread(r"</a:t>
            </a:r>
            <a:r>
              <a:rPr lang="en-US" sz="2799" spc="167">
                <a:solidFill>
                  <a:srgbClr val="000000"/>
                </a:solidFill>
                <a:latin typeface="Arial"/>
                <a:ea typeface="Arial"/>
                <a:cs typeface="Arial"/>
                <a:sym typeface="Arial"/>
              </a:rPr>
              <a:t>DRDO</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imag</a:t>
            </a:r>
            <a:r>
              <a:rPr lang="en-US" sz="2799" spc="167">
                <a:solidFill>
                  <a:srgbClr val="000000"/>
                </a:solidFill>
                <a:latin typeface="Arial"/>
                <a:ea typeface="Arial"/>
                <a:cs typeface="Arial"/>
                <a:sym typeface="Arial"/>
              </a:rPr>
              <a:t>es\</a:t>
            </a:r>
            <a:r>
              <a:rPr lang="en-US" sz="2799" spc="167">
                <a:solidFill>
                  <a:srgbClr val="000000"/>
                </a:solidFill>
                <a:latin typeface="Arial"/>
                <a:ea typeface="Arial"/>
                <a:cs typeface="Arial"/>
                <a:sym typeface="Arial"/>
              </a:rPr>
              <a:t>wa</a:t>
            </a:r>
            <a:r>
              <a:rPr lang="en-US" sz="2799" spc="167">
                <a:solidFill>
                  <a:srgbClr val="000000"/>
                </a:solidFill>
                <a:latin typeface="Arial"/>
                <a:ea typeface="Arial"/>
                <a:cs typeface="Arial"/>
                <a:sym typeface="Arial"/>
              </a:rPr>
              <a:t>ll</a:t>
            </a:r>
            <a:r>
              <a:rPr lang="en-US" sz="2799" spc="167">
                <a:solidFill>
                  <a:srgbClr val="000000"/>
                </a:solidFill>
                <a:latin typeface="Arial"/>
                <a:ea typeface="Arial"/>
                <a:cs typeface="Arial"/>
                <a:sym typeface="Arial"/>
              </a:rPr>
              <a:t>pa</a:t>
            </a:r>
            <a:r>
              <a:rPr lang="en-US" sz="2799" spc="167">
                <a:solidFill>
                  <a:srgbClr val="000000"/>
                </a:solidFill>
                <a:latin typeface="Arial"/>
                <a:ea typeface="Arial"/>
                <a:cs typeface="Arial"/>
                <a:sym typeface="Arial"/>
              </a:rPr>
              <a:t>pe</a:t>
            </a:r>
            <a:r>
              <a:rPr lang="en-US" sz="2799" spc="167">
                <a:solidFill>
                  <a:srgbClr val="000000"/>
                </a:solidFill>
                <a:latin typeface="Arial"/>
                <a:ea typeface="Arial"/>
                <a:cs typeface="Arial"/>
                <a:sym typeface="Arial"/>
              </a:rPr>
              <a:t>r.jpg")</a:t>
            </a:r>
          </a:p>
          <a:p>
            <a:pPr algn="l">
              <a:lnSpc>
                <a:spcPts val="3723"/>
              </a:lnSpc>
            </a:pP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ge2 = cv</a:t>
            </a:r>
            <a:r>
              <a:rPr lang="en-US" sz="2799" spc="167">
                <a:solidFill>
                  <a:srgbClr val="000000"/>
                </a:solidFill>
                <a:latin typeface="Arial"/>
                <a:ea typeface="Arial"/>
                <a:cs typeface="Arial"/>
                <a:sym typeface="Arial"/>
              </a:rPr>
              <a:t>2.</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r</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d(r"</a:t>
            </a:r>
            <a:r>
              <a:rPr lang="en-US" sz="2799" spc="167">
                <a:solidFill>
                  <a:srgbClr val="000000"/>
                </a:solidFill>
                <a:latin typeface="Arial"/>
                <a:ea typeface="Arial"/>
                <a:cs typeface="Arial"/>
                <a:sym typeface="Arial"/>
              </a:rPr>
              <a:t>DRDO\images\bg</a:t>
            </a:r>
            <a:r>
              <a:rPr lang="en-US" sz="2799" spc="167">
                <a:solidFill>
                  <a:srgbClr val="000000"/>
                </a:solidFill>
                <a:latin typeface="Arial"/>
                <a:ea typeface="Arial"/>
                <a:cs typeface="Arial"/>
                <a:sym typeface="Arial"/>
              </a:rPr>
              <a:t>1</a:t>
            </a:r>
            <a:r>
              <a:rPr lang="en-US" sz="2799" spc="167">
                <a:solidFill>
                  <a:srgbClr val="000000"/>
                </a:solidFill>
                <a:latin typeface="Arial"/>
                <a:ea typeface="Arial"/>
                <a:cs typeface="Arial"/>
                <a:sym typeface="Arial"/>
              </a:rPr>
              <a:t>.jpg")</a:t>
            </a:r>
          </a:p>
          <a:p>
            <a:pPr algn="l">
              <a:lnSpc>
                <a:spcPts val="3723"/>
              </a:lnSpc>
            </a:pPr>
          </a:p>
          <a:p>
            <a:pPr algn="l">
              <a:lnSpc>
                <a:spcPts val="3723"/>
              </a:lnSpc>
            </a:pP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chang</a:t>
            </a:r>
            <a:r>
              <a:rPr lang="en-US" sz="2799" spc="167">
                <a:solidFill>
                  <a:srgbClr val="000000"/>
                </a:solidFill>
                <a:latin typeface="Arial"/>
                <a:ea typeface="Arial"/>
                <a:cs typeface="Arial"/>
                <a:sym typeface="Arial"/>
              </a:rPr>
              <a:t>ing the </a:t>
            </a:r>
            <a:r>
              <a:rPr lang="en-US" sz="2799" spc="167">
                <a:solidFill>
                  <a:srgbClr val="000000"/>
                </a:solidFill>
                <a:latin typeface="Arial"/>
                <a:ea typeface="Arial"/>
                <a:cs typeface="Arial"/>
                <a:sym typeface="Arial"/>
              </a:rPr>
              <a:t>dimensi</a:t>
            </a:r>
            <a:r>
              <a:rPr lang="en-US" sz="2799" spc="167">
                <a:solidFill>
                  <a:srgbClr val="000000"/>
                </a:solidFill>
                <a:latin typeface="Arial"/>
                <a:ea typeface="Arial"/>
                <a:cs typeface="Arial"/>
                <a:sym typeface="Arial"/>
              </a:rPr>
              <a:t>o</a:t>
            </a:r>
            <a:r>
              <a:rPr lang="en-US" sz="2799" spc="167">
                <a:solidFill>
                  <a:srgbClr val="000000"/>
                </a:solidFill>
                <a:latin typeface="Arial"/>
                <a:ea typeface="Arial"/>
                <a:cs typeface="Arial"/>
                <a:sym typeface="Arial"/>
              </a:rPr>
              <a:t>ns </a:t>
            </a:r>
            <a:r>
              <a:rPr lang="en-US" sz="2799" spc="167">
                <a:solidFill>
                  <a:srgbClr val="000000"/>
                </a:solidFill>
                <a:latin typeface="Arial"/>
                <a:ea typeface="Arial"/>
                <a:cs typeface="Arial"/>
                <a:sym typeface="Arial"/>
              </a:rPr>
              <a:t>o</a:t>
            </a:r>
            <a:r>
              <a:rPr lang="en-US" sz="2799" spc="167">
                <a:solidFill>
                  <a:srgbClr val="000000"/>
                </a:solidFill>
                <a:latin typeface="Arial"/>
                <a:ea typeface="Arial"/>
                <a:cs typeface="Arial"/>
                <a:sym typeface="Arial"/>
              </a:rPr>
              <a:t>f</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t</a:t>
            </a:r>
            <a:r>
              <a:rPr lang="en-US" sz="2799" spc="167">
                <a:solidFill>
                  <a:srgbClr val="000000"/>
                </a:solidFill>
                <a:latin typeface="Arial"/>
                <a:ea typeface="Arial"/>
                <a:cs typeface="Arial"/>
                <a:sym typeface="Arial"/>
              </a:rPr>
              <a:t>he </a:t>
            </a:r>
            <a:r>
              <a:rPr lang="en-US" sz="2799" spc="167">
                <a:solidFill>
                  <a:srgbClr val="000000"/>
                </a:solidFill>
                <a:latin typeface="Arial"/>
                <a:ea typeface="Arial"/>
                <a:cs typeface="Arial"/>
                <a:sym typeface="Arial"/>
              </a:rPr>
              <a:t>imag</a:t>
            </a:r>
            <a:r>
              <a:rPr lang="en-US" sz="2799" spc="167">
                <a:solidFill>
                  <a:srgbClr val="000000"/>
                </a:solidFill>
                <a:latin typeface="Arial"/>
                <a:ea typeface="Arial"/>
                <a:cs typeface="Arial"/>
                <a:sym typeface="Arial"/>
              </a:rPr>
              <a:t>e</a:t>
            </a:r>
          </a:p>
          <a:p>
            <a:pPr algn="l">
              <a:lnSpc>
                <a:spcPts val="3723"/>
              </a:lnSpc>
            </a:pP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 </a:t>
            </a:r>
            <a:r>
              <a:rPr lang="en-US" sz="2799" spc="167">
                <a:solidFill>
                  <a:srgbClr val="000000"/>
                </a:solidFill>
                <a:latin typeface="Arial"/>
                <a:ea typeface="Arial"/>
                <a:cs typeface="Arial"/>
                <a:sym typeface="Arial"/>
              </a:rPr>
              <a:t>= cv2.</a:t>
            </a:r>
            <a:r>
              <a:rPr lang="en-US" sz="2799" spc="167">
                <a:solidFill>
                  <a:srgbClr val="000000"/>
                </a:solidFill>
                <a:latin typeface="Arial"/>
                <a:ea typeface="Arial"/>
                <a:cs typeface="Arial"/>
                <a:sym typeface="Arial"/>
              </a:rPr>
              <a:t>re</a:t>
            </a:r>
            <a:r>
              <a:rPr lang="en-US" sz="2799" spc="167">
                <a:solidFill>
                  <a:srgbClr val="000000"/>
                </a:solidFill>
                <a:latin typeface="Arial"/>
                <a:ea typeface="Arial"/>
                <a:cs typeface="Arial"/>
                <a:sym typeface="Arial"/>
              </a:rPr>
              <a:t>siz</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,(600</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600))</a:t>
            </a:r>
          </a:p>
          <a:p>
            <a:pPr algn="l">
              <a:lnSpc>
                <a:spcPts val="3723"/>
              </a:lnSpc>
            </a:pP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r>
              <a:rPr lang="en-US" sz="2799" spc="167">
                <a:solidFill>
                  <a:srgbClr val="000000"/>
                </a:solidFill>
                <a:latin typeface="Arial"/>
                <a:ea typeface="Arial"/>
                <a:cs typeface="Arial"/>
                <a:sym typeface="Arial"/>
              </a:rPr>
              <a:t>2</a:t>
            </a:r>
            <a:r>
              <a:rPr lang="en-US" sz="2799" spc="167">
                <a:solidFill>
                  <a:srgbClr val="000000"/>
                </a:solidFill>
                <a:latin typeface="Arial"/>
                <a:ea typeface="Arial"/>
                <a:cs typeface="Arial"/>
                <a:sym typeface="Arial"/>
              </a:rPr>
              <a:t> = cv2.</a:t>
            </a:r>
            <a:r>
              <a:rPr lang="en-US" sz="2799" spc="167">
                <a:solidFill>
                  <a:srgbClr val="000000"/>
                </a:solidFill>
                <a:latin typeface="Arial"/>
                <a:ea typeface="Arial"/>
                <a:cs typeface="Arial"/>
                <a:sym typeface="Arial"/>
              </a:rPr>
              <a:t>re</a:t>
            </a:r>
            <a:r>
              <a:rPr lang="en-US" sz="2799" spc="167">
                <a:solidFill>
                  <a:srgbClr val="000000"/>
                </a:solidFill>
                <a:latin typeface="Arial"/>
                <a:ea typeface="Arial"/>
                <a:cs typeface="Arial"/>
                <a:sym typeface="Arial"/>
              </a:rPr>
              <a:t>si</a:t>
            </a:r>
            <a:r>
              <a:rPr lang="en-US" sz="2799" spc="167">
                <a:solidFill>
                  <a:srgbClr val="000000"/>
                </a:solidFill>
                <a:latin typeface="Arial"/>
                <a:ea typeface="Arial"/>
                <a:cs typeface="Arial"/>
                <a:sym typeface="Arial"/>
              </a:rPr>
              <a:t>ze</a:t>
            </a:r>
            <a:r>
              <a:rPr lang="en-US" sz="2799" spc="167">
                <a:solidFill>
                  <a:srgbClr val="000000"/>
                </a:solidFill>
                <a:latin typeface="Arial"/>
                <a:ea typeface="Arial"/>
                <a:cs typeface="Arial"/>
                <a:sym typeface="Arial"/>
              </a:rPr>
              <a:t>(image</a:t>
            </a:r>
            <a:r>
              <a:rPr lang="en-US" sz="2799" spc="167">
                <a:solidFill>
                  <a:srgbClr val="000000"/>
                </a:solidFill>
                <a:latin typeface="Arial"/>
                <a:ea typeface="Arial"/>
                <a:cs typeface="Arial"/>
                <a:sym typeface="Arial"/>
              </a:rPr>
              <a:t>2,(600,600</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a:t>
            </a:r>
          </a:p>
          <a:p>
            <a:pPr algn="l">
              <a:lnSpc>
                <a:spcPts val="3723"/>
              </a:lnSpc>
            </a:pPr>
          </a:p>
          <a:p>
            <a:pPr algn="l">
              <a:lnSpc>
                <a:spcPts val="3723"/>
              </a:lnSpc>
            </a:pPr>
            <a:r>
              <a:rPr lang="en-US" sz="2799" spc="167">
                <a:solidFill>
                  <a:srgbClr val="000000"/>
                </a:solidFill>
                <a:latin typeface="Arial"/>
                <a:ea typeface="Arial"/>
                <a:cs typeface="Arial"/>
                <a:sym typeface="Arial"/>
              </a:rPr>
              <a:t># order of </a:t>
            </a:r>
            <a:r>
              <a:rPr lang="en-US" sz="2799" spc="167">
                <a:solidFill>
                  <a:srgbClr val="000000"/>
                </a:solidFill>
                <a:latin typeface="Arial"/>
                <a:ea typeface="Arial"/>
                <a:cs typeface="Arial"/>
                <a:sym typeface="Arial"/>
              </a:rPr>
              <a:t>th</a:t>
            </a:r>
            <a:r>
              <a:rPr lang="en-US" sz="2799" spc="167">
                <a:solidFill>
                  <a:srgbClr val="000000"/>
                </a:solidFill>
                <a:latin typeface="Arial"/>
                <a:ea typeface="Arial"/>
                <a:cs typeface="Arial"/>
                <a:sym typeface="Arial"/>
              </a:rPr>
              <a:t>e </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 i</a:t>
            </a:r>
            <a:r>
              <a:rPr lang="en-US" sz="2799" spc="167">
                <a:solidFill>
                  <a:srgbClr val="000000"/>
                </a:solidFill>
                <a:latin typeface="Arial"/>
                <a:ea typeface="Arial"/>
                <a:cs typeface="Arial"/>
                <a:sym typeface="Arial"/>
              </a:rPr>
              <a:t>s</a:t>
            </a:r>
            <a:r>
              <a:rPr lang="en-US" sz="2799" spc="167">
                <a:solidFill>
                  <a:srgbClr val="000000"/>
                </a:solidFill>
                <a:latin typeface="Arial"/>
                <a:ea typeface="Arial"/>
                <a:cs typeface="Arial"/>
                <a:sym typeface="Arial"/>
              </a:rPr>
              <a:t> important as</a:t>
            </a:r>
            <a:r>
              <a:rPr lang="en-US" sz="2799" spc="167">
                <a:solidFill>
                  <a:srgbClr val="000000"/>
                </a:solidFill>
                <a:latin typeface="Arial"/>
                <a:ea typeface="Arial"/>
                <a:cs typeface="Arial"/>
                <a:sym typeface="Arial"/>
              </a:rPr>
              <a:t> it</a:t>
            </a:r>
            <a:r>
              <a:rPr lang="en-US" sz="2799" spc="167">
                <a:solidFill>
                  <a:srgbClr val="000000"/>
                </a:solidFill>
                <a:latin typeface="Arial"/>
                <a:ea typeface="Arial"/>
                <a:cs typeface="Arial"/>
                <a:sym typeface="Arial"/>
              </a:rPr>
              <a:t> is no</a:t>
            </a:r>
            <a:r>
              <a:rPr lang="en-US" sz="2799" spc="167">
                <a:solidFill>
                  <a:srgbClr val="000000"/>
                </a:solidFill>
                <a:latin typeface="Arial"/>
                <a:ea typeface="Arial"/>
                <a:cs typeface="Arial"/>
                <a:sym typeface="Arial"/>
              </a:rPr>
              <a:t>t</a:t>
            </a:r>
            <a:r>
              <a:rPr lang="en-US" sz="2799" spc="167">
                <a:solidFill>
                  <a:srgbClr val="000000"/>
                </a:solidFill>
                <a:latin typeface="Arial"/>
                <a:ea typeface="Arial"/>
                <a:cs typeface="Arial"/>
                <a:sym typeface="Arial"/>
              </a:rPr>
              <a:t> c</a:t>
            </a:r>
            <a:r>
              <a:rPr lang="en-US" sz="2799" spc="167">
                <a:solidFill>
                  <a:srgbClr val="000000"/>
                </a:solidFill>
                <a:latin typeface="Arial"/>
                <a:ea typeface="Arial"/>
                <a:cs typeface="Arial"/>
                <a:sym typeface="Arial"/>
              </a:rPr>
              <a:t>ommutat</a:t>
            </a:r>
            <a:r>
              <a:rPr lang="en-US" sz="2799" spc="167">
                <a:solidFill>
                  <a:srgbClr val="000000"/>
                </a:solidFill>
                <a:latin typeface="Arial"/>
                <a:ea typeface="Arial"/>
                <a:cs typeface="Arial"/>
                <a:sym typeface="Arial"/>
              </a:rPr>
              <a:t>iv</a:t>
            </a:r>
            <a:r>
              <a:rPr lang="en-US" sz="2799" spc="167">
                <a:solidFill>
                  <a:srgbClr val="000000"/>
                </a:solidFill>
                <a:latin typeface="Arial"/>
                <a:ea typeface="Arial"/>
                <a:cs typeface="Arial"/>
                <a:sym typeface="Arial"/>
              </a:rPr>
              <a:t>e</a:t>
            </a:r>
          </a:p>
          <a:p>
            <a:pPr algn="l">
              <a:lnSpc>
                <a:spcPts val="3723"/>
              </a:lnSpc>
            </a:pPr>
            <a:r>
              <a:rPr lang="en-US" sz="2799" spc="167">
                <a:solidFill>
                  <a:srgbClr val="000000"/>
                </a:solidFill>
                <a:latin typeface="Arial"/>
                <a:ea typeface="Arial"/>
                <a:cs typeface="Arial"/>
                <a:sym typeface="Arial"/>
              </a:rPr>
              <a:t>sub</a:t>
            </a:r>
            <a:r>
              <a:rPr lang="en-US" sz="2799" spc="167">
                <a:solidFill>
                  <a:srgbClr val="000000"/>
                </a:solidFill>
                <a:latin typeface="Arial"/>
                <a:ea typeface="Arial"/>
                <a:cs typeface="Arial"/>
                <a:sym typeface="Arial"/>
              </a:rPr>
              <a:t>tr</a:t>
            </a:r>
            <a:r>
              <a:rPr lang="en-US" sz="2799" spc="167">
                <a:solidFill>
                  <a:srgbClr val="000000"/>
                </a:solidFill>
                <a:latin typeface="Arial"/>
                <a:ea typeface="Arial"/>
                <a:cs typeface="Arial"/>
                <a:sym typeface="Arial"/>
              </a:rPr>
              <a:t>act</a:t>
            </a:r>
            <a:r>
              <a:rPr lang="en-US" sz="2799" spc="167">
                <a:solidFill>
                  <a:srgbClr val="000000"/>
                </a:solidFill>
                <a:latin typeface="Arial"/>
                <a:ea typeface="Arial"/>
                <a:cs typeface="Arial"/>
                <a:sym typeface="Arial"/>
              </a:rPr>
              <a:t>ed_image = cv2.subtr</a:t>
            </a:r>
            <a:r>
              <a:rPr lang="en-US" sz="2799" spc="167">
                <a:solidFill>
                  <a:srgbClr val="000000"/>
                </a:solidFill>
                <a:latin typeface="Arial"/>
                <a:ea typeface="Arial"/>
                <a:cs typeface="Arial"/>
                <a:sym typeface="Arial"/>
              </a:rPr>
              <a:t>act(im</a:t>
            </a:r>
            <a:r>
              <a:rPr lang="en-US" sz="2799" spc="167">
                <a:solidFill>
                  <a:srgbClr val="000000"/>
                </a:solidFill>
                <a:latin typeface="Arial"/>
                <a:ea typeface="Arial"/>
                <a:cs typeface="Arial"/>
                <a:sym typeface="Arial"/>
              </a:rPr>
              <a:t>age, </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e2</a:t>
            </a:r>
            <a:r>
              <a:rPr lang="en-US" sz="2799" spc="167">
                <a:solidFill>
                  <a:srgbClr val="000000"/>
                </a:solidFill>
                <a:latin typeface="Arial"/>
                <a:ea typeface="Arial"/>
                <a:cs typeface="Arial"/>
                <a:sym typeface="Arial"/>
              </a:rPr>
              <a:t>)</a:t>
            </a:r>
          </a:p>
          <a:p>
            <a:pPr algn="l">
              <a:lnSpc>
                <a:spcPts val="3723"/>
              </a:lnSpc>
            </a:pPr>
            <a:r>
              <a:rPr lang="en-US" sz="2799" spc="167">
                <a:solidFill>
                  <a:srgbClr val="000000"/>
                </a:solidFill>
                <a:latin typeface="Arial"/>
                <a:ea typeface="Arial"/>
                <a:cs typeface="Arial"/>
                <a:sym typeface="Arial"/>
              </a:rPr>
              <a:t>cv2.</a:t>
            </a:r>
            <a:r>
              <a:rPr lang="en-US" sz="2799" spc="167">
                <a:solidFill>
                  <a:srgbClr val="000000"/>
                </a:solidFill>
                <a:latin typeface="Arial"/>
                <a:ea typeface="Arial"/>
                <a:cs typeface="Arial"/>
                <a:sym typeface="Arial"/>
              </a:rPr>
              <a:t>i</a:t>
            </a:r>
            <a:r>
              <a:rPr lang="en-US" sz="2799" spc="167">
                <a:solidFill>
                  <a:srgbClr val="000000"/>
                </a:solidFill>
                <a:latin typeface="Arial"/>
                <a:ea typeface="Arial"/>
                <a:cs typeface="Arial"/>
                <a:sym typeface="Arial"/>
              </a:rPr>
              <a:t>m</a:t>
            </a:r>
            <a:r>
              <a:rPr lang="en-US" sz="2799" spc="167">
                <a:solidFill>
                  <a:srgbClr val="000000"/>
                </a:solidFill>
                <a:latin typeface="Arial"/>
                <a:ea typeface="Arial"/>
                <a:cs typeface="Arial"/>
                <a:sym typeface="Arial"/>
              </a:rPr>
              <a:t>show</a:t>
            </a:r>
            <a:r>
              <a:rPr lang="en-US" sz="2799" spc="167">
                <a:solidFill>
                  <a:srgbClr val="000000"/>
                </a:solidFill>
                <a:latin typeface="Arial"/>
                <a:ea typeface="Arial"/>
                <a:cs typeface="Arial"/>
                <a:sym typeface="Arial"/>
              </a:rPr>
              <a:t>(</a:t>
            </a:r>
            <a:r>
              <a:rPr lang="en-US" sz="2799" spc="167">
                <a:solidFill>
                  <a:srgbClr val="000000"/>
                </a:solidFill>
                <a:latin typeface="Arial"/>
                <a:ea typeface="Arial"/>
                <a:cs typeface="Arial"/>
                <a:sym typeface="Arial"/>
              </a:rPr>
              <a:t>"Su</a:t>
            </a:r>
            <a:r>
              <a:rPr lang="en-US" sz="2799" spc="167">
                <a:solidFill>
                  <a:srgbClr val="000000"/>
                </a:solidFill>
                <a:latin typeface="Arial"/>
                <a:ea typeface="Arial"/>
                <a:cs typeface="Arial"/>
                <a:sym typeface="Arial"/>
              </a:rPr>
              <a:t>btracte</a:t>
            </a:r>
            <a:r>
              <a:rPr lang="en-US" sz="2799" spc="167">
                <a:solidFill>
                  <a:srgbClr val="000000"/>
                </a:solidFill>
                <a:latin typeface="Arial"/>
                <a:ea typeface="Arial"/>
                <a:cs typeface="Arial"/>
                <a:sym typeface="Arial"/>
              </a:rPr>
              <a:t>d</a:t>
            </a:r>
            <a:r>
              <a:rPr lang="en-US" sz="2799" spc="167">
                <a:solidFill>
                  <a:srgbClr val="000000"/>
                </a:solidFill>
                <a:latin typeface="Arial"/>
                <a:ea typeface="Arial"/>
                <a:cs typeface="Arial"/>
                <a:sym typeface="Arial"/>
              </a:rPr>
              <a:t> </a:t>
            </a:r>
            <a:r>
              <a:rPr lang="en-US" sz="2799" spc="167">
                <a:solidFill>
                  <a:srgbClr val="000000"/>
                </a:solidFill>
                <a:latin typeface="Arial"/>
                <a:ea typeface="Arial"/>
                <a:cs typeface="Arial"/>
                <a:sym typeface="Arial"/>
              </a:rPr>
              <a:t>Ima</a:t>
            </a:r>
            <a:r>
              <a:rPr lang="en-US" sz="2799" spc="167">
                <a:solidFill>
                  <a:srgbClr val="000000"/>
                </a:solidFill>
                <a:latin typeface="Arial"/>
                <a:ea typeface="Arial"/>
                <a:cs typeface="Arial"/>
                <a:sym typeface="Arial"/>
              </a:rPr>
              <a:t>ge</a:t>
            </a:r>
            <a:r>
              <a:rPr lang="en-US" sz="2799" spc="167">
                <a:solidFill>
                  <a:srgbClr val="000000"/>
                </a:solidFill>
                <a:latin typeface="Arial"/>
                <a:ea typeface="Arial"/>
                <a:cs typeface="Arial"/>
                <a:sym typeface="Arial"/>
              </a:rPr>
              <a:t>", subtr</a:t>
            </a:r>
            <a:r>
              <a:rPr lang="en-US" sz="2799" spc="167">
                <a:solidFill>
                  <a:srgbClr val="000000"/>
                </a:solidFill>
                <a:latin typeface="Arial"/>
                <a:ea typeface="Arial"/>
                <a:cs typeface="Arial"/>
                <a:sym typeface="Arial"/>
              </a:rPr>
              <a:t>acted_</a:t>
            </a:r>
            <a:r>
              <a:rPr lang="en-US" sz="2799" spc="167">
                <a:solidFill>
                  <a:srgbClr val="000000"/>
                </a:solidFill>
                <a:latin typeface="Arial"/>
                <a:ea typeface="Arial"/>
                <a:cs typeface="Arial"/>
                <a:sym typeface="Arial"/>
              </a:rPr>
              <a:t>im</a:t>
            </a:r>
            <a:r>
              <a:rPr lang="en-US" sz="2799" spc="167">
                <a:solidFill>
                  <a:srgbClr val="000000"/>
                </a:solidFill>
                <a:latin typeface="Arial"/>
                <a:ea typeface="Arial"/>
                <a:cs typeface="Arial"/>
                <a:sym typeface="Arial"/>
              </a:rPr>
              <a:t>a</a:t>
            </a:r>
            <a:r>
              <a:rPr lang="en-US" sz="2799" spc="167">
                <a:solidFill>
                  <a:srgbClr val="000000"/>
                </a:solidFill>
                <a:latin typeface="Arial"/>
                <a:ea typeface="Arial"/>
                <a:cs typeface="Arial"/>
                <a:sym typeface="Arial"/>
              </a:rPr>
              <a:t>g</a:t>
            </a:r>
            <a:r>
              <a:rPr lang="en-US" sz="2799" spc="167">
                <a:solidFill>
                  <a:srgbClr val="000000"/>
                </a:solidFill>
                <a:latin typeface="Arial"/>
                <a:ea typeface="Arial"/>
                <a:cs typeface="Arial"/>
                <a:sym typeface="Arial"/>
              </a:rPr>
              <a:t>e)</a:t>
            </a:r>
          </a:p>
          <a:p>
            <a:pPr algn="l">
              <a:lnSpc>
                <a:spcPts val="3723"/>
              </a:lnSpc>
            </a:pPr>
          </a:p>
          <a:p>
            <a:pPr algn="l">
              <a:lnSpc>
                <a:spcPts val="3723"/>
              </a:lnSpc>
            </a:pPr>
            <a:r>
              <a:rPr lang="en-US" sz="2799" spc="167">
                <a:solidFill>
                  <a:srgbClr val="000000"/>
                </a:solidFill>
                <a:latin typeface="Arial"/>
                <a:ea typeface="Arial"/>
                <a:cs typeface="Arial"/>
                <a:sym typeface="Arial"/>
              </a:rPr>
              <a:t>cv2.waitKey(0)</a:t>
            </a:r>
          </a:p>
          <a:p>
            <a:pPr algn="l">
              <a:lnSpc>
                <a:spcPts val="3723"/>
              </a:lnSpc>
            </a:pPr>
            <a:r>
              <a:rPr lang="en-US" sz="2799" spc="167">
                <a:solidFill>
                  <a:srgbClr val="000000"/>
                </a:solidFill>
                <a:latin typeface="Arial"/>
                <a:ea typeface="Arial"/>
                <a:cs typeface="Arial"/>
                <a:sym typeface="Arial"/>
              </a:rPr>
              <a:t>cv2.destroyAllWindows()</a:t>
            </a:r>
          </a:p>
          <a:p>
            <a:pPr algn="l">
              <a:lnSpc>
                <a:spcPts val="3723"/>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DAGsHfatuUo</dc:identifier>
  <dcterms:modified xsi:type="dcterms:W3CDTF">2011-08-01T06:04:30Z</dcterms:modified>
  <cp:revision>1</cp:revision>
  <dc:title>Copy of Dark Green White Gradient Technology Keynote Presentation</dc:title>
</cp:coreProperties>
</file>

<file path=docProps/thumbnail.jpeg>
</file>